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heme/theme2.xml" ContentType="application/vnd.openxmlformats-officedocument.theme+xml"/>
  <Override PartName="/ppt/tags/tag4.xml" ContentType="application/vnd.openxmlformats-officedocument.presentationml.tags+xml"/>
  <Override PartName="/ppt/tags/tag5.xml" ContentType="application/vnd.openxmlformats-officedocument.presentationml.tags+xml"/>
  <Override PartName="/ppt/notesSlides/notesSlide1.xml" ContentType="application/vnd.openxmlformats-officedocument.presentationml.notesSlide+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18"/>
  </p:notesMasterIdLst>
  <p:sldIdLst>
    <p:sldId id="307" r:id="rId5"/>
    <p:sldId id="291" r:id="rId6"/>
    <p:sldId id="309" r:id="rId7"/>
    <p:sldId id="310" r:id="rId8"/>
    <p:sldId id="312" r:id="rId9"/>
    <p:sldId id="313" r:id="rId10"/>
    <p:sldId id="315" r:id="rId11"/>
    <p:sldId id="316" r:id="rId12"/>
    <p:sldId id="314" r:id="rId13"/>
    <p:sldId id="317" r:id="rId14"/>
    <p:sldId id="318" r:id="rId15"/>
    <p:sldId id="319" r:id="rId16"/>
    <p:sldId id="320" r:id="rId17"/>
  </p:sldIdLst>
  <p:sldSz cx="9144000" cy="5143500" type="screen16x9"/>
  <p:notesSz cx="6858000" cy="9144000"/>
  <p:custDataLst>
    <p:tags r:id="rId19"/>
  </p:custDataLst>
  <p:defaultTextStyle>
    <a:defPPr>
      <a:defRPr lang="en-US"/>
    </a:defPPr>
    <a:lvl1pPr marL="0" algn="l" defTabSz="914306" rtl="0" eaLnBrk="1" latinLnBrk="0" hangingPunct="1">
      <a:defRPr sz="1799" kern="1200">
        <a:solidFill>
          <a:schemeClr val="tx1"/>
        </a:solidFill>
        <a:latin typeface="+mn-lt"/>
        <a:ea typeface="+mn-ea"/>
        <a:cs typeface="+mn-cs"/>
      </a:defRPr>
    </a:lvl1pPr>
    <a:lvl2pPr marL="457154" algn="l" defTabSz="914306" rtl="0" eaLnBrk="1" latinLnBrk="0" hangingPunct="1">
      <a:defRPr sz="1799" kern="1200">
        <a:solidFill>
          <a:schemeClr val="tx1"/>
        </a:solidFill>
        <a:latin typeface="+mn-lt"/>
        <a:ea typeface="+mn-ea"/>
        <a:cs typeface="+mn-cs"/>
      </a:defRPr>
    </a:lvl2pPr>
    <a:lvl3pPr marL="914306" algn="l" defTabSz="914306" rtl="0" eaLnBrk="1" latinLnBrk="0" hangingPunct="1">
      <a:defRPr sz="1799" kern="1200">
        <a:solidFill>
          <a:schemeClr val="tx1"/>
        </a:solidFill>
        <a:latin typeface="+mn-lt"/>
        <a:ea typeface="+mn-ea"/>
        <a:cs typeface="+mn-cs"/>
      </a:defRPr>
    </a:lvl3pPr>
    <a:lvl4pPr marL="1371460" algn="l" defTabSz="914306" rtl="0" eaLnBrk="1" latinLnBrk="0" hangingPunct="1">
      <a:defRPr sz="1799" kern="1200">
        <a:solidFill>
          <a:schemeClr val="tx1"/>
        </a:solidFill>
        <a:latin typeface="+mn-lt"/>
        <a:ea typeface="+mn-ea"/>
        <a:cs typeface="+mn-cs"/>
      </a:defRPr>
    </a:lvl4pPr>
    <a:lvl5pPr marL="1828612" algn="l" defTabSz="914306" rtl="0" eaLnBrk="1" latinLnBrk="0" hangingPunct="1">
      <a:defRPr sz="1799" kern="1200">
        <a:solidFill>
          <a:schemeClr val="tx1"/>
        </a:solidFill>
        <a:latin typeface="+mn-lt"/>
        <a:ea typeface="+mn-ea"/>
        <a:cs typeface="+mn-cs"/>
      </a:defRPr>
    </a:lvl5pPr>
    <a:lvl6pPr marL="2285766" algn="l" defTabSz="914306" rtl="0" eaLnBrk="1" latinLnBrk="0" hangingPunct="1">
      <a:defRPr sz="1799" kern="1200">
        <a:solidFill>
          <a:schemeClr val="tx1"/>
        </a:solidFill>
        <a:latin typeface="+mn-lt"/>
        <a:ea typeface="+mn-ea"/>
        <a:cs typeface="+mn-cs"/>
      </a:defRPr>
    </a:lvl6pPr>
    <a:lvl7pPr marL="2742919" algn="l" defTabSz="914306" rtl="0" eaLnBrk="1" latinLnBrk="0" hangingPunct="1">
      <a:defRPr sz="1799" kern="1200">
        <a:solidFill>
          <a:schemeClr val="tx1"/>
        </a:solidFill>
        <a:latin typeface="+mn-lt"/>
        <a:ea typeface="+mn-ea"/>
        <a:cs typeface="+mn-cs"/>
      </a:defRPr>
    </a:lvl7pPr>
    <a:lvl8pPr marL="3200072" algn="l" defTabSz="914306" rtl="0" eaLnBrk="1" latinLnBrk="0" hangingPunct="1">
      <a:defRPr sz="1799" kern="1200">
        <a:solidFill>
          <a:schemeClr val="tx1"/>
        </a:solidFill>
        <a:latin typeface="+mn-lt"/>
        <a:ea typeface="+mn-ea"/>
        <a:cs typeface="+mn-cs"/>
      </a:defRPr>
    </a:lvl8pPr>
    <a:lvl9pPr marL="3657226" algn="l" defTabSz="914306" rtl="0" eaLnBrk="1" latinLnBrk="0" hangingPunct="1">
      <a:defRPr sz="1799" kern="1200">
        <a:solidFill>
          <a:schemeClr val="tx1"/>
        </a:solidFill>
        <a:latin typeface="+mn-lt"/>
        <a:ea typeface="+mn-ea"/>
        <a:cs typeface="+mn-cs"/>
      </a:defRPr>
    </a:lvl9pPr>
  </p:defaultTextStyle>
  <p:extLst>
    <p:ext uri="{521415D9-36F7-43E2-AB2F-B90AF26B5E84}">
      <p14:sectionLst xmlns:p14="http://schemas.microsoft.com/office/powerpoint/2010/main">
        <p14:section name="AdvaMed Template - Widescreen" id="{79465315-CD93-4A84-96B2-5D302D1887EF}">
          <p14:sldIdLst>
            <p14:sldId id="307"/>
            <p14:sldId id="291"/>
            <p14:sldId id="309"/>
            <p14:sldId id="310"/>
            <p14:sldId id="312"/>
            <p14:sldId id="313"/>
            <p14:sldId id="315"/>
            <p14:sldId id="316"/>
            <p14:sldId id="314"/>
            <p14:sldId id="317"/>
            <p14:sldId id="318"/>
            <p14:sldId id="319"/>
            <p14:sldId id="320"/>
          </p14:sldIdLst>
        </p14:section>
      </p14:sectionLst>
    </p:ext>
    <p:ext uri="{EFAFB233-063F-42B5-8137-9DF3F51BA10A}">
      <p15:sldGuideLst xmlns:p15="http://schemas.microsoft.com/office/powerpoint/2012/main">
        <p15:guide id="1" orient="horz" pos="1620" userDrawn="1">
          <p15:clr>
            <a:srgbClr val="A4A3A4"/>
          </p15:clr>
        </p15:guide>
        <p15:guide id="2" pos="288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1F366A"/>
    <a:srgbClr val="252021"/>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 uri="{1BD7E111-0CB8-44D6-8891-C1BB2F81B7CC}">
      <p1710:readonlyRecommended xmlns:p1710="http://schemas.microsoft.com/office/powerpoint/2017/10/main" xmlns=""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11" autoAdjust="0"/>
    <p:restoredTop sz="94660" autoAdjust="0"/>
  </p:normalViewPr>
  <p:slideViewPr>
    <p:cSldViewPr>
      <p:cViewPr varScale="1">
        <p:scale>
          <a:sx n="116" d="100"/>
          <a:sy n="116" d="100"/>
        </p:scale>
        <p:origin x="324" y="96"/>
      </p:cViewPr>
      <p:guideLst>
        <p:guide orient="horz" pos="1620"/>
        <p:guide pos="2880"/>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notesViewPr>
    <p:cSldViewPr>
      <p:cViewPr>
        <p:scale>
          <a:sx n="66" d="100"/>
          <a:sy n="66" d="100"/>
        </p:scale>
        <p:origin x="2934" y="96"/>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tags" Target="tags/tag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BF62B5B-FC4D-8846-8294-0C8C7C49C10B}" type="datetimeFigureOut">
              <a:rPr lang="en-US" smtClean="0"/>
              <a:t>10/31/2022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21730E7-6732-F843-96E6-095624929DF5}" type="slidenum">
              <a:rPr lang="en-US" smtClean="0"/>
              <a:t>‹#›</a:t>
            </a:fld>
            <a:endParaRPr lang="en-US"/>
          </a:p>
        </p:txBody>
      </p:sp>
    </p:spTree>
    <p:extLst>
      <p:ext uri="{BB962C8B-B14F-4D97-AF65-F5344CB8AC3E}">
        <p14:creationId xmlns:p14="http://schemas.microsoft.com/office/powerpoint/2010/main" val="169681501"/>
      </p:ext>
    </p:extLst>
  </p:cSld>
  <p:clrMap bg1="lt1" tx1="dk1" bg2="lt2" tx2="dk2" accent1="accent1" accent2="accent2" accent3="accent3" accent4="accent4" accent5="accent5" accent6="accent6" hlink="hlink" folHlink="folHlink"/>
  <p:notesStyle>
    <a:lvl1pPr marL="0" algn="l" defTabSz="732617" rtl="0" eaLnBrk="1" latinLnBrk="0" hangingPunct="1">
      <a:defRPr sz="961" kern="1200">
        <a:solidFill>
          <a:schemeClr val="tx1"/>
        </a:solidFill>
        <a:latin typeface="+mn-lt"/>
        <a:ea typeface="+mn-ea"/>
        <a:cs typeface="+mn-cs"/>
      </a:defRPr>
    </a:lvl1pPr>
    <a:lvl2pPr marL="366309" algn="l" defTabSz="732617" rtl="0" eaLnBrk="1" latinLnBrk="0" hangingPunct="1">
      <a:defRPr sz="961" kern="1200">
        <a:solidFill>
          <a:schemeClr val="tx1"/>
        </a:solidFill>
        <a:latin typeface="+mn-lt"/>
        <a:ea typeface="+mn-ea"/>
        <a:cs typeface="+mn-cs"/>
      </a:defRPr>
    </a:lvl2pPr>
    <a:lvl3pPr marL="732617" algn="l" defTabSz="732617" rtl="0" eaLnBrk="1" latinLnBrk="0" hangingPunct="1">
      <a:defRPr sz="961" kern="1200">
        <a:solidFill>
          <a:schemeClr val="tx1"/>
        </a:solidFill>
        <a:latin typeface="+mn-lt"/>
        <a:ea typeface="+mn-ea"/>
        <a:cs typeface="+mn-cs"/>
      </a:defRPr>
    </a:lvl3pPr>
    <a:lvl4pPr marL="1098926" algn="l" defTabSz="732617" rtl="0" eaLnBrk="1" latinLnBrk="0" hangingPunct="1">
      <a:defRPr sz="961" kern="1200">
        <a:solidFill>
          <a:schemeClr val="tx1"/>
        </a:solidFill>
        <a:latin typeface="+mn-lt"/>
        <a:ea typeface="+mn-ea"/>
        <a:cs typeface="+mn-cs"/>
      </a:defRPr>
    </a:lvl4pPr>
    <a:lvl5pPr marL="1465235" algn="l" defTabSz="732617" rtl="0" eaLnBrk="1" latinLnBrk="0" hangingPunct="1">
      <a:defRPr sz="961" kern="1200">
        <a:solidFill>
          <a:schemeClr val="tx1"/>
        </a:solidFill>
        <a:latin typeface="+mn-lt"/>
        <a:ea typeface="+mn-ea"/>
        <a:cs typeface="+mn-cs"/>
      </a:defRPr>
    </a:lvl5pPr>
    <a:lvl6pPr marL="1831543" algn="l" defTabSz="732617" rtl="0" eaLnBrk="1" latinLnBrk="0" hangingPunct="1">
      <a:defRPr sz="961" kern="1200">
        <a:solidFill>
          <a:schemeClr val="tx1"/>
        </a:solidFill>
        <a:latin typeface="+mn-lt"/>
        <a:ea typeface="+mn-ea"/>
        <a:cs typeface="+mn-cs"/>
      </a:defRPr>
    </a:lvl6pPr>
    <a:lvl7pPr marL="2197852" algn="l" defTabSz="732617" rtl="0" eaLnBrk="1" latinLnBrk="0" hangingPunct="1">
      <a:defRPr sz="961" kern="1200">
        <a:solidFill>
          <a:schemeClr val="tx1"/>
        </a:solidFill>
        <a:latin typeface="+mn-lt"/>
        <a:ea typeface="+mn-ea"/>
        <a:cs typeface="+mn-cs"/>
      </a:defRPr>
    </a:lvl7pPr>
    <a:lvl8pPr marL="2564160" algn="l" defTabSz="732617" rtl="0" eaLnBrk="1" latinLnBrk="0" hangingPunct="1">
      <a:defRPr sz="961" kern="1200">
        <a:solidFill>
          <a:schemeClr val="tx1"/>
        </a:solidFill>
        <a:latin typeface="+mn-lt"/>
        <a:ea typeface="+mn-ea"/>
        <a:cs typeface="+mn-cs"/>
      </a:defRPr>
    </a:lvl8pPr>
    <a:lvl9pPr marL="2930469" algn="l" defTabSz="732617" rtl="0" eaLnBrk="1" latinLnBrk="0" hangingPunct="1">
      <a:defRPr sz="961"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F21730E7-6732-F843-96E6-095624929DF5}" type="slidenum">
              <a:rPr lang="en-US" smtClean="0"/>
              <a:t>2</a:t>
            </a:fld>
            <a:endParaRPr lang="en-US"/>
          </a:p>
        </p:txBody>
      </p:sp>
    </p:spTree>
    <p:extLst>
      <p:ext uri="{BB962C8B-B14F-4D97-AF65-F5344CB8AC3E}">
        <p14:creationId xmlns:p14="http://schemas.microsoft.com/office/powerpoint/2010/main" val="170544625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Master" Target="../slideMasters/slideMaster1.xml"/><Relationship Id="rId1" Type="http://schemas.openxmlformats.org/officeDocument/2006/relationships/tags" Target="../tags/tag2.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Master" Target="../slideMasters/slideMaster1.xml"/><Relationship Id="rId1" Type="http://schemas.openxmlformats.org/officeDocument/2006/relationships/tags" Target="../tags/tag3.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A">
    <p:spTree>
      <p:nvGrpSpPr>
        <p:cNvPr id="1" name=""/>
        <p:cNvGrpSpPr/>
        <p:nvPr/>
      </p:nvGrpSpPr>
      <p:grpSpPr>
        <a:xfrm>
          <a:off x="0" y="0"/>
          <a:ext cx="0" cy="0"/>
          <a:chOff x="0" y="0"/>
          <a:chExt cx="0" cy="0"/>
        </a:xfrm>
      </p:grpSpPr>
      <p:sp>
        <p:nvSpPr>
          <p:cNvPr id="4" name="Title 3">
            <a:extLst>
              <a:ext uri="{FF2B5EF4-FFF2-40B4-BE49-F238E27FC236}">
                <a16:creationId xmlns="" xmlns:a16="http://schemas.microsoft.com/office/drawing/2014/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7EFEB6CA-1C35-2743-ACF4-9D5E9C3144AB}"/>
              </a:ext>
            </a:extLst>
          </p:cNvPr>
          <p:cNvSpPr>
            <a:spLocks noGrp="1"/>
          </p:cNvSpPr>
          <p:nvPr>
            <p:ph type="title" hasCustomPrompt="1"/>
          </p:nvPr>
        </p:nvSpPr>
        <p:spPr>
          <a:xfrm>
            <a:off x="421213" y="1010618"/>
            <a:ext cx="8312727" cy="806824"/>
          </a:xfrm>
          <a:prstGeom prst="rect">
            <a:avLst/>
          </a:prstGeom>
        </p:spPr>
        <p:txBody>
          <a:bodyPr/>
          <a:lstStyle>
            <a:lvl1pPr algn="l">
              <a:defRPr sz="2647" b="1">
                <a:solidFill>
                  <a:schemeClr val="accent1"/>
                </a:solidFill>
              </a:defRPr>
            </a:lvl1pPr>
          </a:lstStyle>
          <a:p>
            <a:r>
              <a:rPr lang="en-US"/>
              <a:t>CLICK TO EDIT MASTER TITLE STYLE</a:t>
            </a:r>
          </a:p>
        </p:txBody>
      </p:sp>
      <p:sp>
        <p:nvSpPr>
          <p:cNvPr id="11" name="Text Placeholder 2">
            <a:extLst>
              <a:ext uri="{FF2B5EF4-FFF2-40B4-BE49-F238E27FC236}">
                <a16:creationId xmlns="" xmlns:a16="http://schemas.microsoft.com/office/drawing/2014/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88F5AFBC-A3D6-D240-A3D6-91E3CC07694B}"/>
              </a:ext>
            </a:extLst>
          </p:cNvPr>
          <p:cNvSpPr>
            <a:spLocks noGrp="1"/>
          </p:cNvSpPr>
          <p:nvPr>
            <p:ph type="body" sz="quarter" idx="10"/>
          </p:nvPr>
        </p:nvSpPr>
        <p:spPr>
          <a:xfrm>
            <a:off x="415637" y="2823882"/>
            <a:ext cx="8312727" cy="1645101"/>
          </a:xfrm>
          <a:prstGeom prst="rect">
            <a:avLst/>
          </a:prstGeom>
        </p:spPr>
        <p:txBody>
          <a:bodyPr/>
          <a:lstStyle>
            <a:lvl1pPr marL="302575" indent="-302575">
              <a:buClr>
                <a:schemeClr val="accent2"/>
              </a:buClr>
              <a:buFont typeface="Arial" panose="020B0604020202020204" pitchFamily="34" charset="0"/>
              <a:buChar char="•"/>
              <a:defRPr sz="1853">
                <a:solidFill>
                  <a:schemeClr val="bg1">
                    <a:lumMod val="10000"/>
                  </a:schemeClr>
                </a:solidFill>
                <a:latin typeface="+mn-lt"/>
              </a:defRPr>
            </a:lvl1pPr>
            <a:lvl2pPr>
              <a:buClr>
                <a:schemeClr val="accent2"/>
              </a:buClr>
              <a:defRPr sz="1588">
                <a:solidFill>
                  <a:schemeClr val="bg1">
                    <a:lumMod val="10000"/>
                  </a:schemeClr>
                </a:solidFill>
              </a:defRPr>
            </a:lvl2pPr>
            <a:lvl3pPr>
              <a:buClr>
                <a:schemeClr val="accent2"/>
              </a:buClr>
              <a:defRPr sz="1390">
                <a:solidFill>
                  <a:schemeClr val="bg1">
                    <a:lumMod val="10000"/>
                  </a:schemeClr>
                </a:solidFill>
              </a:defRPr>
            </a:lvl3pPr>
            <a:lvl4pPr>
              <a:buClr>
                <a:schemeClr val="accent2"/>
              </a:buClr>
              <a:defRPr sz="1191">
                <a:solidFill>
                  <a:schemeClr val="bg1">
                    <a:lumMod val="10000"/>
                  </a:schemeClr>
                </a:solidFill>
              </a:defRPr>
            </a:lvl4pPr>
            <a:lvl5pPr>
              <a:buClr>
                <a:schemeClr val="accent2"/>
              </a:buClr>
              <a:defRPr sz="1191">
                <a:solidFill>
                  <a:schemeClr val="bg1">
                    <a:lumMod val="10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6" name="Picture 5">
            <a:extLst>
              <a:ext uri="{FF2B5EF4-FFF2-40B4-BE49-F238E27FC236}">
                <a16:creationId xmlns="" xmlns:a16="http://schemas.microsoft.com/office/drawing/2014/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F2A029F2-0AFB-0740-874E-3DB6D16E27DA}"/>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r="93487"/>
          <a:stretch/>
        </p:blipFill>
        <p:spPr>
          <a:xfrm>
            <a:off x="7696201" y="204106"/>
            <a:ext cx="76200" cy="539496"/>
          </a:xfrm>
          <a:prstGeom prst="rect">
            <a:avLst/>
          </a:prstGeom>
        </p:spPr>
      </p:pic>
      <p:sp>
        <p:nvSpPr>
          <p:cNvPr id="5" name="TextBox 4">
            <a:extLst>
              <a:ext uri="{FF2B5EF4-FFF2-40B4-BE49-F238E27FC236}">
                <a16:creationId xmlns="" xmlns:a16="http://schemas.microsoft.com/office/drawing/2014/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224B05C0-58EF-C54C-8745-13B68C82670A}"/>
              </a:ext>
            </a:extLst>
          </p:cNvPr>
          <p:cNvSpPr txBox="1"/>
          <p:nvPr userDrawn="1"/>
        </p:nvSpPr>
        <p:spPr>
          <a:xfrm>
            <a:off x="7729538" y="145119"/>
            <a:ext cx="1338262" cy="674031"/>
          </a:xfrm>
          <a:prstGeom prst="rect">
            <a:avLst/>
          </a:prstGeom>
          <a:noFill/>
        </p:spPr>
        <p:txBody>
          <a:bodyPr wrap="square" rtlCol="0">
            <a:spAutoFit/>
          </a:bodyPr>
          <a:lstStyle/>
          <a:p>
            <a:pPr>
              <a:lnSpc>
                <a:spcPct val="90000"/>
              </a:lnSpc>
            </a:pPr>
            <a:r>
              <a:rPr lang="vi-VN" sz="1050" cap="all" dirty="0">
                <a:solidFill>
                  <a:srgbClr val="252021"/>
                </a:solidFill>
                <a:latin typeface="Arial"/>
              </a:rPr>
              <a:t>BỘ CÔNG CỤ </a:t>
            </a:r>
            <a:r>
              <a:rPr lang="vi-VN" sz="1050" b="1" cap="all" dirty="0">
                <a:solidFill>
                  <a:srgbClr val="252021"/>
                </a:solidFill>
                <a:latin typeface="Arial"/>
              </a:rPr>
              <a:t>TUÂN THỦ TOÀN CẦU DÀNH CHO NHÀ PHÂN PHỐI</a:t>
            </a:r>
            <a:endParaRPr lang="vi-VN" sz="1050" b="1" i="0" strike="noStrike" cap="all" spc="0" baseline="0" dirty="0">
              <a:solidFill>
                <a:srgbClr val="252021"/>
              </a:solidFill>
              <a:effectLst/>
              <a:latin typeface="Arial"/>
              <a:ea typeface="Arial"/>
              <a:cs typeface="Arial"/>
            </a:endParaRPr>
          </a:p>
        </p:txBody>
      </p:sp>
    </p:spTree>
    <p:extLst>
      <p:ext uri="{BB962C8B-B14F-4D97-AF65-F5344CB8AC3E}">
        <p14:creationId xmlns:p14="http://schemas.microsoft.com/office/powerpoint/2010/main" val="2823749478"/>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_Title Slide A">
    <p:spTree>
      <p:nvGrpSpPr>
        <p:cNvPr id="1" name=""/>
        <p:cNvGrpSpPr/>
        <p:nvPr/>
      </p:nvGrpSpPr>
      <p:grpSpPr>
        <a:xfrm>
          <a:off x="0" y="0"/>
          <a:ext cx="0" cy="0"/>
          <a:chOff x="0" y="0"/>
          <a:chExt cx="0" cy="0"/>
        </a:xfrm>
      </p:grpSpPr>
      <p:sp>
        <p:nvSpPr>
          <p:cNvPr id="4" name="Title 3">
            <a:extLst>
              <a:ext uri="{FF2B5EF4-FFF2-40B4-BE49-F238E27FC236}">
                <a16:creationId xmlns="" xmlns:a16="http://schemas.microsoft.com/office/drawing/2014/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7EFEB6CA-1C35-2743-ACF4-9D5E9C3144AB}"/>
              </a:ext>
            </a:extLst>
          </p:cNvPr>
          <p:cNvSpPr>
            <a:spLocks noGrp="1"/>
          </p:cNvSpPr>
          <p:nvPr>
            <p:ph type="title" hasCustomPrompt="1"/>
          </p:nvPr>
        </p:nvSpPr>
        <p:spPr>
          <a:xfrm>
            <a:off x="421213" y="1010618"/>
            <a:ext cx="8312727" cy="806824"/>
          </a:xfrm>
          <a:prstGeom prst="rect">
            <a:avLst/>
          </a:prstGeom>
        </p:spPr>
        <p:txBody>
          <a:bodyPr/>
          <a:lstStyle>
            <a:lvl1pPr algn="l">
              <a:defRPr sz="2647" b="1">
                <a:solidFill>
                  <a:schemeClr val="accent1"/>
                </a:solidFill>
              </a:defRPr>
            </a:lvl1pPr>
          </a:lstStyle>
          <a:p>
            <a:r>
              <a:rPr lang="en-US"/>
              <a:t>CLICK TO EDIT MASTER TITLE STYLE</a:t>
            </a:r>
          </a:p>
        </p:txBody>
      </p:sp>
      <p:sp>
        <p:nvSpPr>
          <p:cNvPr id="11" name="Text Placeholder 2">
            <a:extLst>
              <a:ext uri="{FF2B5EF4-FFF2-40B4-BE49-F238E27FC236}">
                <a16:creationId xmlns="" xmlns:a16="http://schemas.microsoft.com/office/drawing/2014/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88F5AFBC-A3D6-D240-A3D6-91E3CC07694B}"/>
              </a:ext>
            </a:extLst>
          </p:cNvPr>
          <p:cNvSpPr>
            <a:spLocks noGrp="1"/>
          </p:cNvSpPr>
          <p:nvPr>
            <p:ph type="body" sz="quarter" idx="10"/>
          </p:nvPr>
        </p:nvSpPr>
        <p:spPr>
          <a:xfrm>
            <a:off x="415637" y="2823882"/>
            <a:ext cx="8312727" cy="1645101"/>
          </a:xfrm>
          <a:prstGeom prst="rect">
            <a:avLst/>
          </a:prstGeom>
        </p:spPr>
        <p:txBody>
          <a:bodyPr/>
          <a:lstStyle>
            <a:lvl1pPr marL="302575" indent="-302575">
              <a:buClr>
                <a:schemeClr val="accent2"/>
              </a:buClr>
              <a:buFont typeface="Arial" panose="020B0604020202020204" pitchFamily="34" charset="0"/>
              <a:buChar char="•"/>
              <a:defRPr sz="1853">
                <a:solidFill>
                  <a:schemeClr val="bg1">
                    <a:lumMod val="10000"/>
                  </a:schemeClr>
                </a:solidFill>
                <a:latin typeface="+mn-lt"/>
              </a:defRPr>
            </a:lvl1pPr>
            <a:lvl2pPr>
              <a:buClr>
                <a:schemeClr val="accent2"/>
              </a:buClr>
              <a:defRPr sz="1588">
                <a:solidFill>
                  <a:schemeClr val="bg1">
                    <a:lumMod val="10000"/>
                  </a:schemeClr>
                </a:solidFill>
              </a:defRPr>
            </a:lvl2pPr>
            <a:lvl3pPr>
              <a:buClr>
                <a:schemeClr val="accent2"/>
              </a:buClr>
              <a:defRPr sz="1390">
                <a:solidFill>
                  <a:schemeClr val="bg1">
                    <a:lumMod val="10000"/>
                  </a:schemeClr>
                </a:solidFill>
              </a:defRPr>
            </a:lvl3pPr>
            <a:lvl4pPr>
              <a:buClr>
                <a:schemeClr val="accent2"/>
              </a:buClr>
              <a:defRPr sz="1191">
                <a:solidFill>
                  <a:schemeClr val="bg1">
                    <a:lumMod val="10000"/>
                  </a:schemeClr>
                </a:solidFill>
              </a:defRPr>
            </a:lvl4pPr>
            <a:lvl5pPr>
              <a:buClr>
                <a:schemeClr val="accent2"/>
              </a:buClr>
              <a:defRPr sz="1191">
                <a:solidFill>
                  <a:schemeClr val="bg1">
                    <a:lumMod val="10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5" name="Picture 4">
            <a:extLst>
              <a:ext uri="{FF2B5EF4-FFF2-40B4-BE49-F238E27FC236}">
                <a16:creationId xmlns="" xmlns:a16="http://schemas.microsoft.com/office/drawing/2014/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F2A029F2-0AFB-0740-874E-3DB6D16E27DA}"/>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r="93487"/>
          <a:stretch/>
        </p:blipFill>
        <p:spPr>
          <a:xfrm>
            <a:off x="7696201" y="204106"/>
            <a:ext cx="76200" cy="539496"/>
          </a:xfrm>
          <a:prstGeom prst="rect">
            <a:avLst/>
          </a:prstGeom>
        </p:spPr>
      </p:pic>
      <p:sp>
        <p:nvSpPr>
          <p:cNvPr id="7" name="TextBox 6">
            <a:extLst>
              <a:ext uri="{FF2B5EF4-FFF2-40B4-BE49-F238E27FC236}">
                <a16:creationId xmlns="" xmlns:a16="http://schemas.microsoft.com/office/drawing/2014/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224B05C0-58EF-C54C-8745-13B68C82670A}"/>
              </a:ext>
            </a:extLst>
          </p:cNvPr>
          <p:cNvSpPr txBox="1"/>
          <p:nvPr userDrawn="1"/>
        </p:nvSpPr>
        <p:spPr>
          <a:xfrm>
            <a:off x="7729538" y="145119"/>
            <a:ext cx="1338262" cy="674031"/>
          </a:xfrm>
          <a:prstGeom prst="rect">
            <a:avLst/>
          </a:prstGeom>
          <a:noFill/>
        </p:spPr>
        <p:txBody>
          <a:bodyPr wrap="square" rtlCol="0">
            <a:spAutoFit/>
          </a:bodyPr>
          <a:lstStyle/>
          <a:p>
            <a:pPr>
              <a:lnSpc>
                <a:spcPct val="90000"/>
              </a:lnSpc>
            </a:pPr>
            <a:r>
              <a:rPr lang="vi-VN" sz="1050" cap="all" dirty="0">
                <a:solidFill>
                  <a:srgbClr val="252021"/>
                </a:solidFill>
                <a:latin typeface="Arial"/>
              </a:rPr>
              <a:t>BỘ CÔNG CỤ </a:t>
            </a:r>
            <a:r>
              <a:rPr lang="vi-VN" sz="1050" b="1" cap="all" dirty="0">
                <a:solidFill>
                  <a:srgbClr val="252021"/>
                </a:solidFill>
                <a:latin typeface="Arial"/>
              </a:rPr>
              <a:t>TUÂN THỦ TOÀN CẦU DÀNH CHO NHÀ PHÂN PHỐI</a:t>
            </a:r>
            <a:endParaRPr lang="vi-VN" sz="1050" b="1" i="0" strike="noStrike" cap="all" spc="0" baseline="0" dirty="0">
              <a:solidFill>
                <a:srgbClr val="252021"/>
              </a:solidFill>
              <a:effectLst/>
              <a:latin typeface="Arial"/>
              <a:ea typeface="Arial"/>
              <a:cs typeface="Arial"/>
            </a:endParaRPr>
          </a:p>
        </p:txBody>
      </p:sp>
    </p:spTree>
    <p:extLst>
      <p:ext uri="{BB962C8B-B14F-4D97-AF65-F5344CB8AC3E}">
        <p14:creationId xmlns:p14="http://schemas.microsoft.com/office/powerpoint/2010/main" val="2525107200"/>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3_Title Slide A">
    <p:spTree>
      <p:nvGrpSpPr>
        <p:cNvPr id="1" name=""/>
        <p:cNvGrpSpPr/>
        <p:nvPr/>
      </p:nvGrpSpPr>
      <p:grpSpPr>
        <a:xfrm>
          <a:off x="0" y="0"/>
          <a:ext cx="0" cy="0"/>
          <a:chOff x="0" y="0"/>
          <a:chExt cx="0" cy="0"/>
        </a:xfrm>
      </p:grpSpPr>
      <p:sp>
        <p:nvSpPr>
          <p:cNvPr id="11" name="Text Placeholder 2">
            <a:extLst>
              <a:ext uri="{FF2B5EF4-FFF2-40B4-BE49-F238E27FC236}">
                <a16:creationId xmlns="" xmlns:a16="http://schemas.microsoft.com/office/drawing/2014/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88F5AFBC-A3D6-D240-A3D6-91E3CC07694B}"/>
              </a:ext>
            </a:extLst>
          </p:cNvPr>
          <p:cNvSpPr>
            <a:spLocks noGrp="1"/>
          </p:cNvSpPr>
          <p:nvPr>
            <p:ph type="body" sz="quarter" idx="10"/>
          </p:nvPr>
        </p:nvSpPr>
        <p:spPr>
          <a:xfrm>
            <a:off x="415637" y="1896576"/>
            <a:ext cx="8312727" cy="2351574"/>
          </a:xfrm>
          <a:prstGeom prst="rect">
            <a:avLst/>
          </a:prstGeom>
        </p:spPr>
        <p:txBody>
          <a:bodyPr numCol="3" spcCol="274320"/>
          <a:lstStyle>
            <a:lvl1pPr marL="302575" indent="-302575">
              <a:buClr>
                <a:schemeClr val="accent2"/>
              </a:buClr>
              <a:buFont typeface="Arial" panose="020B0604020202020204" pitchFamily="34" charset="0"/>
              <a:buChar char="•"/>
              <a:defRPr sz="1853">
                <a:solidFill>
                  <a:schemeClr val="bg1">
                    <a:lumMod val="10000"/>
                  </a:schemeClr>
                </a:solidFill>
                <a:latin typeface="+mn-lt"/>
              </a:defRPr>
            </a:lvl1pPr>
            <a:lvl2pPr>
              <a:buClr>
                <a:schemeClr val="accent2"/>
              </a:buClr>
              <a:defRPr sz="1588">
                <a:solidFill>
                  <a:schemeClr val="bg1">
                    <a:lumMod val="10000"/>
                  </a:schemeClr>
                </a:solidFill>
              </a:defRPr>
            </a:lvl2pPr>
            <a:lvl3pPr>
              <a:buClr>
                <a:schemeClr val="accent2"/>
              </a:buClr>
              <a:defRPr sz="1390">
                <a:solidFill>
                  <a:schemeClr val="bg1">
                    <a:lumMod val="10000"/>
                  </a:schemeClr>
                </a:solidFill>
              </a:defRPr>
            </a:lvl3pPr>
            <a:lvl4pPr>
              <a:buClr>
                <a:schemeClr val="accent2"/>
              </a:buClr>
              <a:defRPr sz="1191">
                <a:solidFill>
                  <a:schemeClr val="bg1">
                    <a:lumMod val="10000"/>
                  </a:schemeClr>
                </a:solidFill>
              </a:defRPr>
            </a:lvl4pPr>
            <a:lvl5pPr>
              <a:buClr>
                <a:schemeClr val="accent2"/>
              </a:buClr>
              <a:defRPr sz="1191">
                <a:solidFill>
                  <a:schemeClr val="bg1">
                    <a:lumMod val="10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4"/>
            <a:endParaRPr lang="en-US"/>
          </a:p>
          <a:p>
            <a:pPr lvl="4"/>
            <a:endParaRPr lang="en-US"/>
          </a:p>
          <a:p>
            <a:pPr lvl="4"/>
            <a:endParaRPr lang="en-US"/>
          </a:p>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4"/>
            <a:endParaRPr lang="en-US"/>
          </a:p>
          <a:p>
            <a:pPr lvl="4"/>
            <a:endParaRPr lang="en-US"/>
          </a:p>
          <a:p>
            <a:pPr lvl="4"/>
            <a:endParaRPr lang="en-US"/>
          </a:p>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4"/>
            <a:endParaRPr lang="en-US"/>
          </a:p>
        </p:txBody>
      </p:sp>
      <p:sp>
        <p:nvSpPr>
          <p:cNvPr id="6" name="Title 3">
            <a:extLst>
              <a:ext uri="{FF2B5EF4-FFF2-40B4-BE49-F238E27FC236}">
                <a16:creationId xmlns="" xmlns:a16="http://schemas.microsoft.com/office/drawing/2014/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27D432F5-3E5E-6148-9063-3D7B0C996F46}"/>
              </a:ext>
            </a:extLst>
          </p:cNvPr>
          <p:cNvSpPr>
            <a:spLocks noGrp="1"/>
          </p:cNvSpPr>
          <p:nvPr>
            <p:ph type="title" hasCustomPrompt="1"/>
          </p:nvPr>
        </p:nvSpPr>
        <p:spPr>
          <a:xfrm>
            <a:off x="421213" y="1010618"/>
            <a:ext cx="8312727" cy="806824"/>
          </a:xfrm>
          <a:prstGeom prst="rect">
            <a:avLst/>
          </a:prstGeom>
        </p:spPr>
        <p:txBody>
          <a:bodyPr/>
          <a:lstStyle>
            <a:lvl1pPr algn="l">
              <a:defRPr sz="2647" b="1">
                <a:solidFill>
                  <a:schemeClr val="accent1"/>
                </a:solidFill>
              </a:defRPr>
            </a:lvl1pPr>
          </a:lstStyle>
          <a:p>
            <a:r>
              <a:rPr lang="en-US"/>
              <a:t>CLICK TO EDIT MASTER TITLE STYLE</a:t>
            </a:r>
          </a:p>
        </p:txBody>
      </p:sp>
      <p:pic>
        <p:nvPicPr>
          <p:cNvPr id="5" name="Picture 4">
            <a:extLst>
              <a:ext uri="{FF2B5EF4-FFF2-40B4-BE49-F238E27FC236}">
                <a16:creationId xmlns="" xmlns:a16="http://schemas.microsoft.com/office/drawing/2014/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8DE875E4-F01C-C940-B042-31220EC28CF0}"/>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r="60921"/>
          <a:stretch/>
        </p:blipFill>
        <p:spPr>
          <a:xfrm>
            <a:off x="7070725" y="204106"/>
            <a:ext cx="701676" cy="548640"/>
          </a:xfrm>
          <a:prstGeom prst="rect">
            <a:avLst/>
          </a:prstGeom>
        </p:spPr>
      </p:pic>
      <p:sp>
        <p:nvSpPr>
          <p:cNvPr id="8" name="TextBox 7">
            <a:extLst>
              <a:ext uri="{FF2B5EF4-FFF2-40B4-BE49-F238E27FC236}">
                <a16:creationId xmlns="" xmlns:a16="http://schemas.microsoft.com/office/drawing/2014/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224B05C0-58EF-C54C-8745-13B68C82670A}"/>
              </a:ext>
            </a:extLst>
          </p:cNvPr>
          <p:cNvSpPr txBox="1"/>
          <p:nvPr userDrawn="1"/>
        </p:nvSpPr>
        <p:spPr>
          <a:xfrm>
            <a:off x="7729538" y="145119"/>
            <a:ext cx="1338262" cy="674031"/>
          </a:xfrm>
          <a:prstGeom prst="rect">
            <a:avLst/>
          </a:prstGeom>
          <a:noFill/>
        </p:spPr>
        <p:txBody>
          <a:bodyPr wrap="square" rtlCol="0">
            <a:spAutoFit/>
          </a:bodyPr>
          <a:lstStyle/>
          <a:p>
            <a:pPr>
              <a:lnSpc>
                <a:spcPct val="90000"/>
              </a:lnSpc>
            </a:pPr>
            <a:r>
              <a:rPr lang="vi-VN" sz="1050" cap="all" dirty="0">
                <a:solidFill>
                  <a:srgbClr val="252021"/>
                </a:solidFill>
                <a:latin typeface="Arial"/>
              </a:rPr>
              <a:t>BỘ CÔNG CỤ </a:t>
            </a:r>
            <a:r>
              <a:rPr lang="vi-VN" sz="1050" b="1" cap="all" dirty="0">
                <a:solidFill>
                  <a:srgbClr val="252021"/>
                </a:solidFill>
                <a:latin typeface="Arial"/>
              </a:rPr>
              <a:t>TUÂN THỦ TOÀN CẦU DÀNH CHO NHÀ PHÂN PHỐI</a:t>
            </a:r>
            <a:endParaRPr lang="vi-VN" sz="1050" b="1" i="0" strike="noStrike" cap="all" spc="0" baseline="0" dirty="0">
              <a:solidFill>
                <a:srgbClr val="252021"/>
              </a:solidFill>
              <a:effectLst/>
              <a:latin typeface="Arial"/>
              <a:ea typeface="Arial"/>
              <a:cs typeface="Arial"/>
            </a:endParaRPr>
          </a:p>
        </p:txBody>
      </p:sp>
    </p:spTree>
    <p:extLst>
      <p:ext uri="{BB962C8B-B14F-4D97-AF65-F5344CB8AC3E}">
        <p14:creationId xmlns:p14="http://schemas.microsoft.com/office/powerpoint/2010/main" val="2074502530"/>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Title Slide A">
    <p:spTree>
      <p:nvGrpSpPr>
        <p:cNvPr id="1" name=""/>
        <p:cNvGrpSpPr/>
        <p:nvPr/>
      </p:nvGrpSpPr>
      <p:grpSpPr>
        <a:xfrm>
          <a:off x="0" y="0"/>
          <a:ext cx="0" cy="0"/>
          <a:chOff x="0" y="0"/>
          <a:chExt cx="0" cy="0"/>
        </a:xfrm>
      </p:grpSpPr>
      <p:sp>
        <p:nvSpPr>
          <p:cNvPr id="2" name="Rectangle 1">
            <a:extLst>
              <a:ext uri="{FF2B5EF4-FFF2-40B4-BE49-F238E27FC236}">
                <a16:creationId xmlns="" xmlns:a16="http://schemas.microsoft.com/office/drawing/2014/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D18738FC-26FE-F644-BDB4-BA654ED9DB5F}"/>
              </a:ext>
            </a:extLst>
          </p:cNvPr>
          <p:cNvSpPr/>
          <p:nvPr userDrawn="1"/>
        </p:nvSpPr>
        <p:spPr>
          <a:xfrm>
            <a:off x="0" y="3"/>
            <a:ext cx="9144000" cy="514349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91"/>
          </a:p>
        </p:txBody>
      </p:sp>
      <p:sp>
        <p:nvSpPr>
          <p:cNvPr id="12" name="Text Placeholder 2">
            <a:extLst>
              <a:ext uri="{FF2B5EF4-FFF2-40B4-BE49-F238E27FC236}">
                <a16:creationId xmlns="" xmlns:a16="http://schemas.microsoft.com/office/drawing/2014/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FF56AF8D-354B-A149-AD28-AE5D621C1232}"/>
              </a:ext>
            </a:extLst>
          </p:cNvPr>
          <p:cNvSpPr>
            <a:spLocks noGrp="1"/>
          </p:cNvSpPr>
          <p:nvPr>
            <p:ph type="body" sz="quarter" idx="10"/>
          </p:nvPr>
        </p:nvSpPr>
        <p:spPr>
          <a:xfrm>
            <a:off x="415637" y="2823882"/>
            <a:ext cx="8312727" cy="1645101"/>
          </a:xfrm>
          <a:prstGeom prst="rect">
            <a:avLst/>
          </a:prstGeom>
        </p:spPr>
        <p:txBody>
          <a:bodyPr/>
          <a:lstStyle>
            <a:lvl1pPr marL="302575" indent="-302575">
              <a:buClr>
                <a:schemeClr val="accent3"/>
              </a:buClr>
              <a:buFont typeface="Arial" panose="020B0604020202020204" pitchFamily="34" charset="0"/>
              <a:buChar char="•"/>
              <a:defRPr sz="1853">
                <a:solidFill>
                  <a:schemeClr val="bg1"/>
                </a:solidFill>
                <a:latin typeface="+mn-lt"/>
              </a:defRPr>
            </a:lvl1pPr>
            <a:lvl2pPr>
              <a:buClr>
                <a:schemeClr val="accent3"/>
              </a:buClr>
              <a:defRPr sz="1588">
                <a:solidFill>
                  <a:schemeClr val="bg1"/>
                </a:solidFill>
              </a:defRPr>
            </a:lvl2pPr>
            <a:lvl3pPr>
              <a:buClr>
                <a:schemeClr val="accent3"/>
              </a:buClr>
              <a:defRPr sz="1390">
                <a:solidFill>
                  <a:schemeClr val="bg1"/>
                </a:solidFill>
              </a:defRPr>
            </a:lvl3pPr>
            <a:lvl4pPr>
              <a:buClr>
                <a:schemeClr val="accent3"/>
              </a:buClr>
              <a:defRPr sz="1191">
                <a:solidFill>
                  <a:schemeClr val="bg1"/>
                </a:solidFill>
              </a:defRPr>
            </a:lvl4pPr>
            <a:lvl5pPr>
              <a:buClr>
                <a:schemeClr val="accent3"/>
              </a:buClr>
              <a:defRPr sz="1191">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Title 3">
            <a:extLst>
              <a:ext uri="{FF2B5EF4-FFF2-40B4-BE49-F238E27FC236}">
                <a16:creationId xmlns="" xmlns:a16="http://schemas.microsoft.com/office/drawing/2014/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8D448C27-631B-7C4C-A0DA-B64686124CD2}"/>
              </a:ext>
            </a:extLst>
          </p:cNvPr>
          <p:cNvSpPr>
            <a:spLocks noGrp="1"/>
          </p:cNvSpPr>
          <p:nvPr>
            <p:ph type="title" hasCustomPrompt="1"/>
          </p:nvPr>
        </p:nvSpPr>
        <p:spPr>
          <a:xfrm>
            <a:off x="421213" y="1010618"/>
            <a:ext cx="8312727" cy="806824"/>
          </a:xfrm>
          <a:prstGeom prst="rect">
            <a:avLst/>
          </a:prstGeom>
        </p:spPr>
        <p:txBody>
          <a:bodyPr/>
          <a:lstStyle>
            <a:lvl1pPr algn="l">
              <a:defRPr sz="2647" b="1">
                <a:solidFill>
                  <a:schemeClr val="bg1"/>
                </a:solidFill>
              </a:defRPr>
            </a:lvl1pPr>
          </a:lstStyle>
          <a:p>
            <a:r>
              <a:rPr lang="en-US"/>
              <a:t>CLICK TO EDIT MASTER TITLE STYLE</a:t>
            </a:r>
          </a:p>
        </p:txBody>
      </p:sp>
      <p:pic>
        <p:nvPicPr>
          <p:cNvPr id="6" name="Picture 5">
            <a:extLst>
              <a:ext uri="{FF2B5EF4-FFF2-40B4-BE49-F238E27FC236}">
                <a16:creationId xmlns="" xmlns:a16="http://schemas.microsoft.com/office/drawing/2014/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07695E8B-B693-3A41-92DF-1B16E61BF4DC}"/>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070725" y="199534"/>
            <a:ext cx="1795549" cy="548640"/>
          </a:xfrm>
          <a:prstGeom prst="rect">
            <a:avLst/>
          </a:prstGeom>
        </p:spPr>
      </p:pic>
      <p:sp>
        <p:nvSpPr>
          <p:cNvPr id="7" name="TextBox 6">
            <a:extLst>
              <a:ext uri="{FF2B5EF4-FFF2-40B4-BE49-F238E27FC236}">
                <a16:creationId xmlns="" xmlns:a16="http://schemas.microsoft.com/office/drawing/2014/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224B05C0-58EF-C54C-8745-13B68C82670A}"/>
              </a:ext>
            </a:extLst>
          </p:cNvPr>
          <p:cNvSpPr txBox="1"/>
          <p:nvPr userDrawn="1"/>
        </p:nvSpPr>
        <p:spPr>
          <a:xfrm>
            <a:off x="7785937" y="196855"/>
            <a:ext cx="1129463" cy="553998"/>
          </a:xfrm>
          <a:prstGeom prst="rect">
            <a:avLst/>
          </a:prstGeom>
          <a:solidFill>
            <a:srgbClr val="1F366A"/>
          </a:solidFill>
        </p:spPr>
        <p:txBody>
          <a:bodyPr wrap="square" lIns="0" tIns="0" rIns="0" bIns="0" rtlCol="0">
            <a:spAutoFit/>
          </a:bodyPr>
          <a:lstStyle/>
          <a:p>
            <a:pPr>
              <a:lnSpc>
                <a:spcPct val="90000"/>
              </a:lnSpc>
            </a:pPr>
            <a:r>
              <a:rPr lang="vi-VN" sz="1000" cap="all" dirty="0">
                <a:solidFill>
                  <a:srgbClr val="FFFFFF"/>
                </a:solidFill>
                <a:latin typeface="Arial"/>
              </a:rPr>
              <a:t>BỘ CÔNG CỤ </a:t>
            </a:r>
            <a:r>
              <a:rPr lang="vi-VN" sz="1000" b="1" cap="all" dirty="0">
                <a:solidFill>
                  <a:srgbClr val="FFFFFF"/>
                </a:solidFill>
                <a:latin typeface="Arial"/>
              </a:rPr>
              <a:t>TUÂN THỦ TOÀN CẦU DÀNH CHO NHÀ PHÂN PHỐI</a:t>
            </a:r>
            <a:endParaRPr lang="vi-VN" sz="1000" b="1" i="0" strike="noStrike" cap="all" spc="0" baseline="0" dirty="0">
              <a:solidFill>
                <a:srgbClr val="FFFFFF"/>
              </a:solidFill>
              <a:effectLst/>
              <a:latin typeface="Arial"/>
              <a:ea typeface="Arial"/>
              <a:cs typeface="Arial"/>
            </a:endParaRPr>
          </a:p>
        </p:txBody>
      </p:sp>
    </p:spTree>
    <p:custDataLst>
      <p:tags r:id="rId1"/>
    </p:custDataLst>
    <p:extLst>
      <p:ext uri="{BB962C8B-B14F-4D97-AF65-F5344CB8AC3E}">
        <p14:creationId xmlns:p14="http://schemas.microsoft.com/office/powerpoint/2010/main" val="2220853361"/>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4_Title Slide A">
    <p:spTree>
      <p:nvGrpSpPr>
        <p:cNvPr id="1" name=""/>
        <p:cNvGrpSpPr/>
        <p:nvPr/>
      </p:nvGrpSpPr>
      <p:grpSpPr>
        <a:xfrm>
          <a:off x="0" y="0"/>
          <a:ext cx="0" cy="0"/>
          <a:chOff x="0" y="0"/>
          <a:chExt cx="0" cy="0"/>
        </a:xfrm>
      </p:grpSpPr>
      <p:sp>
        <p:nvSpPr>
          <p:cNvPr id="2" name="Rectangle 1">
            <a:extLst>
              <a:ext uri="{FF2B5EF4-FFF2-40B4-BE49-F238E27FC236}">
                <a16:creationId xmlns="" xmlns:a16="http://schemas.microsoft.com/office/drawing/2014/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D18738FC-26FE-F644-BDB4-BA654ED9DB5F}"/>
              </a:ext>
            </a:extLst>
          </p:cNvPr>
          <p:cNvSpPr/>
          <p:nvPr userDrawn="1"/>
        </p:nvSpPr>
        <p:spPr>
          <a:xfrm>
            <a:off x="0" y="3"/>
            <a:ext cx="9144000" cy="514349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91"/>
          </a:p>
        </p:txBody>
      </p:sp>
      <p:sp>
        <p:nvSpPr>
          <p:cNvPr id="7" name="Text Placeholder 2">
            <a:extLst>
              <a:ext uri="{FF2B5EF4-FFF2-40B4-BE49-F238E27FC236}">
                <a16:creationId xmlns="" xmlns:a16="http://schemas.microsoft.com/office/drawing/2014/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75F31022-4F20-3744-AC82-9D6BB26E19C7}"/>
              </a:ext>
            </a:extLst>
          </p:cNvPr>
          <p:cNvSpPr>
            <a:spLocks noGrp="1"/>
          </p:cNvSpPr>
          <p:nvPr>
            <p:ph type="body" sz="quarter" idx="10"/>
          </p:nvPr>
        </p:nvSpPr>
        <p:spPr>
          <a:xfrm>
            <a:off x="415637" y="1896576"/>
            <a:ext cx="8312727" cy="2351574"/>
          </a:xfrm>
          <a:prstGeom prst="rect">
            <a:avLst/>
          </a:prstGeom>
        </p:spPr>
        <p:txBody>
          <a:bodyPr numCol="3" spcCol="274320"/>
          <a:lstStyle>
            <a:lvl1pPr marL="302575" indent="-302575">
              <a:buClr>
                <a:schemeClr val="accent3"/>
              </a:buClr>
              <a:buFont typeface="Arial" panose="020B0604020202020204" pitchFamily="34" charset="0"/>
              <a:buChar char="•"/>
              <a:defRPr sz="1853">
                <a:solidFill>
                  <a:schemeClr val="bg1"/>
                </a:solidFill>
                <a:latin typeface="+mn-lt"/>
              </a:defRPr>
            </a:lvl1pPr>
            <a:lvl2pPr>
              <a:buClr>
                <a:schemeClr val="accent3"/>
              </a:buClr>
              <a:defRPr sz="1588">
                <a:solidFill>
                  <a:schemeClr val="bg1"/>
                </a:solidFill>
              </a:defRPr>
            </a:lvl2pPr>
            <a:lvl3pPr>
              <a:buClr>
                <a:schemeClr val="accent3"/>
              </a:buClr>
              <a:defRPr sz="1390">
                <a:solidFill>
                  <a:schemeClr val="bg1"/>
                </a:solidFill>
              </a:defRPr>
            </a:lvl3pPr>
            <a:lvl4pPr>
              <a:buClr>
                <a:schemeClr val="accent3"/>
              </a:buClr>
              <a:defRPr sz="1191">
                <a:solidFill>
                  <a:schemeClr val="bg1"/>
                </a:solidFill>
              </a:defRPr>
            </a:lvl4pPr>
            <a:lvl5pPr>
              <a:buClr>
                <a:schemeClr val="accent3"/>
              </a:buClr>
              <a:defRPr sz="1191">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4"/>
            <a:endParaRPr lang="en-US"/>
          </a:p>
          <a:p>
            <a:pPr lvl="4"/>
            <a:endParaRPr lang="en-US"/>
          </a:p>
          <a:p>
            <a:pPr lvl="4"/>
            <a:endParaRPr lang="en-US"/>
          </a:p>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4"/>
            <a:endParaRPr lang="en-US"/>
          </a:p>
          <a:p>
            <a:pPr lvl="4"/>
            <a:endParaRPr lang="en-US"/>
          </a:p>
          <a:p>
            <a:pPr lvl="4"/>
            <a:endParaRPr lang="en-US"/>
          </a:p>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4"/>
            <a:endParaRPr lang="en-US"/>
          </a:p>
        </p:txBody>
      </p:sp>
      <p:sp>
        <p:nvSpPr>
          <p:cNvPr id="8" name="Title 3">
            <a:extLst>
              <a:ext uri="{FF2B5EF4-FFF2-40B4-BE49-F238E27FC236}">
                <a16:creationId xmlns="" xmlns:a16="http://schemas.microsoft.com/office/drawing/2014/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45FAEB55-E87A-B34E-AB73-3D05CA5309E4}"/>
              </a:ext>
            </a:extLst>
          </p:cNvPr>
          <p:cNvSpPr>
            <a:spLocks noGrp="1"/>
          </p:cNvSpPr>
          <p:nvPr>
            <p:ph type="title" hasCustomPrompt="1"/>
          </p:nvPr>
        </p:nvSpPr>
        <p:spPr>
          <a:xfrm>
            <a:off x="421213" y="1010618"/>
            <a:ext cx="8312727" cy="806824"/>
          </a:xfrm>
          <a:prstGeom prst="rect">
            <a:avLst/>
          </a:prstGeom>
        </p:spPr>
        <p:txBody>
          <a:bodyPr/>
          <a:lstStyle>
            <a:lvl1pPr algn="l">
              <a:defRPr sz="2647" b="1">
                <a:solidFill>
                  <a:schemeClr val="bg1"/>
                </a:solidFill>
              </a:defRPr>
            </a:lvl1pPr>
          </a:lstStyle>
          <a:p>
            <a:r>
              <a:rPr lang="en-US"/>
              <a:t>CLICK TO EDIT MASTER TITLE STYLE</a:t>
            </a:r>
          </a:p>
        </p:txBody>
      </p:sp>
      <p:pic>
        <p:nvPicPr>
          <p:cNvPr id="9" name="Picture 8">
            <a:extLst>
              <a:ext uri="{FF2B5EF4-FFF2-40B4-BE49-F238E27FC236}">
                <a16:creationId xmlns="" xmlns:a16="http://schemas.microsoft.com/office/drawing/2014/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897FE612-859D-7F47-817D-8F266D27C0F9}"/>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070725" y="199534"/>
            <a:ext cx="1795549" cy="548640"/>
          </a:xfrm>
          <a:prstGeom prst="rect">
            <a:avLst/>
          </a:prstGeom>
        </p:spPr>
      </p:pic>
      <p:sp>
        <p:nvSpPr>
          <p:cNvPr id="6" name="TextBox 5">
            <a:extLst>
              <a:ext uri="{FF2B5EF4-FFF2-40B4-BE49-F238E27FC236}">
                <a16:creationId xmlns="" xmlns:a16="http://schemas.microsoft.com/office/drawing/2014/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224B05C0-58EF-C54C-8745-13B68C82670A}"/>
              </a:ext>
            </a:extLst>
          </p:cNvPr>
          <p:cNvSpPr txBox="1"/>
          <p:nvPr userDrawn="1"/>
        </p:nvSpPr>
        <p:spPr>
          <a:xfrm>
            <a:off x="7785937" y="196855"/>
            <a:ext cx="1129463" cy="553998"/>
          </a:xfrm>
          <a:prstGeom prst="rect">
            <a:avLst/>
          </a:prstGeom>
          <a:solidFill>
            <a:srgbClr val="1F366A"/>
          </a:solidFill>
        </p:spPr>
        <p:txBody>
          <a:bodyPr wrap="square" lIns="0" tIns="0" rIns="0" bIns="0" rtlCol="0">
            <a:spAutoFit/>
          </a:bodyPr>
          <a:lstStyle/>
          <a:p>
            <a:pPr>
              <a:lnSpc>
                <a:spcPct val="90000"/>
              </a:lnSpc>
            </a:pPr>
            <a:r>
              <a:rPr lang="vi-VN" sz="1000" cap="all" dirty="0">
                <a:solidFill>
                  <a:srgbClr val="FFFFFF"/>
                </a:solidFill>
                <a:latin typeface="Arial"/>
              </a:rPr>
              <a:t>BỘ CÔNG CỤ </a:t>
            </a:r>
            <a:r>
              <a:rPr lang="vi-VN" sz="1000" b="1" cap="all" dirty="0">
                <a:solidFill>
                  <a:srgbClr val="FFFFFF"/>
                </a:solidFill>
                <a:latin typeface="Arial"/>
              </a:rPr>
              <a:t>TUÂN THỦ TOÀN CẦU DÀNH CHO NHÀ PHÂN PHỐI</a:t>
            </a:r>
            <a:endParaRPr lang="vi-VN" sz="1000" b="1" i="0" strike="noStrike" cap="all" spc="0" baseline="0" dirty="0">
              <a:solidFill>
                <a:srgbClr val="FFFFFF"/>
              </a:solidFill>
              <a:effectLst/>
              <a:latin typeface="Arial"/>
              <a:ea typeface="Arial"/>
              <a:cs typeface="Arial"/>
            </a:endParaRPr>
          </a:p>
        </p:txBody>
      </p:sp>
    </p:spTree>
    <p:custDataLst>
      <p:tags r:id="rId1"/>
    </p:custDataLst>
    <p:extLst>
      <p:ext uri="{BB962C8B-B14F-4D97-AF65-F5344CB8AC3E}">
        <p14:creationId xmlns:p14="http://schemas.microsoft.com/office/powerpoint/2010/main" val="3409882564"/>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7" name="Rectangle 6">
            <a:extLst>
              <a:ext uri="{FF2B5EF4-FFF2-40B4-BE49-F238E27FC236}">
                <a16:creationId xmlns="" xmlns:a16="http://schemas.microsoft.com/office/drawing/2014/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6F5E4279-3A9A-C045-BF02-BB248C538DC0}"/>
              </a:ext>
            </a:extLst>
          </p:cNvPr>
          <p:cNvSpPr/>
          <p:nvPr userDrawn="1"/>
        </p:nvSpPr>
        <p:spPr>
          <a:xfrm>
            <a:off x="0" y="-1"/>
            <a:ext cx="9144000" cy="514350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91"/>
          </a:p>
        </p:txBody>
      </p:sp>
    </p:spTree>
    <p:extLst>
      <p:ext uri="{BB962C8B-B14F-4D97-AF65-F5344CB8AC3E}">
        <p14:creationId xmlns:p14="http://schemas.microsoft.com/office/powerpoint/2010/main" val="3291111680"/>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2_Title and Content">
    <p:spTree>
      <p:nvGrpSpPr>
        <p:cNvPr id="1" name=""/>
        <p:cNvGrpSpPr/>
        <p:nvPr/>
      </p:nvGrpSpPr>
      <p:grpSpPr>
        <a:xfrm>
          <a:off x="0" y="0"/>
          <a:ext cx="0" cy="0"/>
          <a:chOff x="0" y="0"/>
          <a:chExt cx="0" cy="0"/>
        </a:xfrm>
      </p:grpSpPr>
      <p:sp>
        <p:nvSpPr>
          <p:cNvPr id="3" name="Rectangle 2">
            <a:extLst>
              <a:ext uri="{FF2B5EF4-FFF2-40B4-BE49-F238E27FC236}">
                <a16:creationId xmlns="" xmlns:a16="http://schemas.microsoft.com/office/drawing/2014/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21DD1278-4644-734C-9664-FD1637C84D02}"/>
              </a:ext>
            </a:extLst>
          </p:cNvPr>
          <p:cNvSpPr/>
          <p:nvPr userDrawn="1"/>
        </p:nvSpPr>
        <p:spPr>
          <a:xfrm>
            <a:off x="0" y="3"/>
            <a:ext cx="9144000" cy="514349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91"/>
          </a:p>
        </p:txBody>
      </p:sp>
    </p:spTree>
    <p:extLst>
      <p:ext uri="{BB962C8B-B14F-4D97-AF65-F5344CB8AC3E}">
        <p14:creationId xmlns:p14="http://schemas.microsoft.com/office/powerpoint/2010/main" val="2179428205"/>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746854869"/>
      </p:ext>
    </p:extLst>
  </p:cSld>
  <p:clrMap bg1="lt1" tx1="dk1" bg2="lt2" tx2="dk2" accent1="accent1" accent2="accent2" accent3="accent3" accent4="accent4" accent5="accent5" accent6="accent6" hlink="hlink" folHlink="folHlink"/>
  <p:sldLayoutIdLst>
    <p:sldLayoutId id="2147483649" r:id="rId1"/>
    <p:sldLayoutId id="2147483657" r:id="rId2"/>
    <p:sldLayoutId id="2147483654" r:id="rId3"/>
    <p:sldLayoutId id="2147483651" r:id="rId4"/>
    <p:sldLayoutId id="2147483655" r:id="rId5"/>
    <p:sldLayoutId id="2147483652" r:id="rId6"/>
    <p:sldLayoutId id="2147483656" r:id="rId7"/>
  </p:sldLayoutIdLst>
  <p:transition/>
  <p:txStyles>
    <p:titleStyle>
      <a:lvl1pPr algn="ctr" defTabSz="605150" rtl="0" eaLnBrk="1" latinLnBrk="0" hangingPunct="1">
        <a:spcBef>
          <a:spcPct val="0"/>
        </a:spcBef>
        <a:buNone/>
        <a:defRPr sz="2912" kern="1200">
          <a:solidFill>
            <a:schemeClr val="tx1"/>
          </a:solidFill>
          <a:latin typeface="+mj-lt"/>
          <a:ea typeface="+mj-ea"/>
          <a:cs typeface="+mj-cs"/>
        </a:defRPr>
      </a:lvl1pPr>
    </p:titleStyle>
    <p:bodyStyle>
      <a:lvl1pPr marL="226931" indent="-226931" algn="l" defTabSz="605150" rtl="0" eaLnBrk="1" latinLnBrk="0" hangingPunct="1">
        <a:spcBef>
          <a:spcPct val="20000"/>
        </a:spcBef>
        <a:buFont typeface="Arial" panose="020B0604020202020204" pitchFamily="34" charset="0"/>
        <a:buChar char="•"/>
        <a:defRPr sz="2118" kern="1200">
          <a:solidFill>
            <a:schemeClr val="tx1"/>
          </a:solidFill>
          <a:latin typeface="+mn-lt"/>
          <a:ea typeface="+mn-ea"/>
          <a:cs typeface="+mn-cs"/>
        </a:defRPr>
      </a:lvl1pPr>
      <a:lvl2pPr marL="491684" indent="-189109" algn="l" defTabSz="605150" rtl="0" eaLnBrk="1" latinLnBrk="0" hangingPunct="1">
        <a:spcBef>
          <a:spcPct val="20000"/>
        </a:spcBef>
        <a:buFont typeface="Arial" panose="020B0604020202020204" pitchFamily="34" charset="0"/>
        <a:buChar char="–"/>
        <a:defRPr sz="1853" kern="1200">
          <a:solidFill>
            <a:schemeClr val="tx1"/>
          </a:solidFill>
          <a:latin typeface="+mn-lt"/>
          <a:ea typeface="+mn-ea"/>
          <a:cs typeface="+mn-cs"/>
        </a:defRPr>
      </a:lvl2pPr>
      <a:lvl3pPr marL="756437" indent="-151287" algn="l" defTabSz="605150" rtl="0" eaLnBrk="1" latinLnBrk="0" hangingPunct="1">
        <a:spcBef>
          <a:spcPct val="20000"/>
        </a:spcBef>
        <a:buFont typeface="Arial" panose="020B0604020202020204" pitchFamily="34" charset="0"/>
        <a:buChar char="•"/>
        <a:defRPr sz="1588" kern="1200">
          <a:solidFill>
            <a:schemeClr val="tx1"/>
          </a:solidFill>
          <a:latin typeface="+mn-lt"/>
          <a:ea typeface="+mn-ea"/>
          <a:cs typeface="+mn-cs"/>
        </a:defRPr>
      </a:lvl3pPr>
      <a:lvl4pPr marL="1059012" indent="-151287" algn="l" defTabSz="605150" rtl="0" eaLnBrk="1" latinLnBrk="0" hangingPunct="1">
        <a:spcBef>
          <a:spcPct val="20000"/>
        </a:spcBef>
        <a:buFont typeface="Arial" panose="020B0604020202020204" pitchFamily="34" charset="0"/>
        <a:buChar char="–"/>
        <a:defRPr sz="1324" kern="1200">
          <a:solidFill>
            <a:schemeClr val="tx1"/>
          </a:solidFill>
          <a:latin typeface="+mn-lt"/>
          <a:ea typeface="+mn-ea"/>
          <a:cs typeface="+mn-cs"/>
        </a:defRPr>
      </a:lvl4pPr>
      <a:lvl5pPr marL="1361587" indent="-151287" algn="l" defTabSz="605150" rtl="0" eaLnBrk="1" latinLnBrk="0" hangingPunct="1">
        <a:spcBef>
          <a:spcPct val="20000"/>
        </a:spcBef>
        <a:buFont typeface="Arial" panose="020B0604020202020204" pitchFamily="34" charset="0"/>
        <a:buChar char="»"/>
        <a:defRPr sz="1324" kern="1200">
          <a:solidFill>
            <a:schemeClr val="tx1"/>
          </a:solidFill>
          <a:latin typeface="+mn-lt"/>
          <a:ea typeface="+mn-ea"/>
          <a:cs typeface="+mn-cs"/>
        </a:defRPr>
      </a:lvl5pPr>
      <a:lvl6pPr marL="1664162" indent="-151287" algn="l" defTabSz="605150" rtl="0" eaLnBrk="1" latinLnBrk="0" hangingPunct="1">
        <a:spcBef>
          <a:spcPct val="20000"/>
        </a:spcBef>
        <a:buFont typeface="Arial" panose="020B0604020202020204" pitchFamily="34" charset="0"/>
        <a:buChar char="•"/>
        <a:defRPr sz="1324" kern="1200">
          <a:solidFill>
            <a:schemeClr val="tx1"/>
          </a:solidFill>
          <a:latin typeface="+mn-lt"/>
          <a:ea typeface="+mn-ea"/>
          <a:cs typeface="+mn-cs"/>
        </a:defRPr>
      </a:lvl6pPr>
      <a:lvl7pPr marL="1966737" indent="-151287" algn="l" defTabSz="605150" rtl="0" eaLnBrk="1" latinLnBrk="0" hangingPunct="1">
        <a:spcBef>
          <a:spcPct val="20000"/>
        </a:spcBef>
        <a:buFont typeface="Arial" panose="020B0604020202020204" pitchFamily="34" charset="0"/>
        <a:buChar char="•"/>
        <a:defRPr sz="1324" kern="1200">
          <a:solidFill>
            <a:schemeClr val="tx1"/>
          </a:solidFill>
          <a:latin typeface="+mn-lt"/>
          <a:ea typeface="+mn-ea"/>
          <a:cs typeface="+mn-cs"/>
        </a:defRPr>
      </a:lvl7pPr>
      <a:lvl8pPr marL="2269312" indent="-151287" algn="l" defTabSz="605150" rtl="0" eaLnBrk="1" latinLnBrk="0" hangingPunct="1">
        <a:spcBef>
          <a:spcPct val="20000"/>
        </a:spcBef>
        <a:buFont typeface="Arial" panose="020B0604020202020204" pitchFamily="34" charset="0"/>
        <a:buChar char="•"/>
        <a:defRPr sz="1324" kern="1200">
          <a:solidFill>
            <a:schemeClr val="tx1"/>
          </a:solidFill>
          <a:latin typeface="+mn-lt"/>
          <a:ea typeface="+mn-ea"/>
          <a:cs typeface="+mn-cs"/>
        </a:defRPr>
      </a:lvl8pPr>
      <a:lvl9pPr marL="2571887" indent="-151287" algn="l" defTabSz="605150" rtl="0" eaLnBrk="1" latinLnBrk="0" hangingPunct="1">
        <a:spcBef>
          <a:spcPct val="20000"/>
        </a:spcBef>
        <a:buFont typeface="Arial" panose="020B0604020202020204" pitchFamily="34" charset="0"/>
        <a:buChar char="•"/>
        <a:defRPr sz="1324" kern="1200">
          <a:solidFill>
            <a:schemeClr val="tx1"/>
          </a:solidFill>
          <a:latin typeface="+mn-lt"/>
          <a:ea typeface="+mn-ea"/>
          <a:cs typeface="+mn-cs"/>
        </a:defRPr>
      </a:lvl9pPr>
    </p:bodyStyle>
    <p:otherStyle>
      <a:defPPr>
        <a:defRPr lang="en-US"/>
      </a:defPPr>
      <a:lvl1pPr marL="0" algn="l" defTabSz="605150" rtl="0" eaLnBrk="1" latinLnBrk="0" hangingPunct="1">
        <a:defRPr sz="1191" kern="1200">
          <a:solidFill>
            <a:schemeClr val="tx1"/>
          </a:solidFill>
          <a:latin typeface="+mn-lt"/>
          <a:ea typeface="+mn-ea"/>
          <a:cs typeface="+mn-cs"/>
        </a:defRPr>
      </a:lvl1pPr>
      <a:lvl2pPr marL="302575" algn="l" defTabSz="605150" rtl="0" eaLnBrk="1" latinLnBrk="0" hangingPunct="1">
        <a:defRPr sz="1191" kern="1200">
          <a:solidFill>
            <a:schemeClr val="tx1"/>
          </a:solidFill>
          <a:latin typeface="+mn-lt"/>
          <a:ea typeface="+mn-ea"/>
          <a:cs typeface="+mn-cs"/>
        </a:defRPr>
      </a:lvl2pPr>
      <a:lvl3pPr marL="605150" algn="l" defTabSz="605150" rtl="0" eaLnBrk="1" latinLnBrk="0" hangingPunct="1">
        <a:defRPr sz="1191" kern="1200">
          <a:solidFill>
            <a:schemeClr val="tx1"/>
          </a:solidFill>
          <a:latin typeface="+mn-lt"/>
          <a:ea typeface="+mn-ea"/>
          <a:cs typeface="+mn-cs"/>
        </a:defRPr>
      </a:lvl3pPr>
      <a:lvl4pPr marL="907725" algn="l" defTabSz="605150" rtl="0" eaLnBrk="1" latinLnBrk="0" hangingPunct="1">
        <a:defRPr sz="1191" kern="1200">
          <a:solidFill>
            <a:schemeClr val="tx1"/>
          </a:solidFill>
          <a:latin typeface="+mn-lt"/>
          <a:ea typeface="+mn-ea"/>
          <a:cs typeface="+mn-cs"/>
        </a:defRPr>
      </a:lvl4pPr>
      <a:lvl5pPr marL="1210300" algn="l" defTabSz="605150" rtl="0" eaLnBrk="1" latinLnBrk="0" hangingPunct="1">
        <a:defRPr sz="1191" kern="1200">
          <a:solidFill>
            <a:schemeClr val="tx1"/>
          </a:solidFill>
          <a:latin typeface="+mn-lt"/>
          <a:ea typeface="+mn-ea"/>
          <a:cs typeface="+mn-cs"/>
        </a:defRPr>
      </a:lvl5pPr>
      <a:lvl6pPr marL="1512875" algn="l" defTabSz="605150" rtl="0" eaLnBrk="1" latinLnBrk="0" hangingPunct="1">
        <a:defRPr sz="1191" kern="1200">
          <a:solidFill>
            <a:schemeClr val="tx1"/>
          </a:solidFill>
          <a:latin typeface="+mn-lt"/>
          <a:ea typeface="+mn-ea"/>
          <a:cs typeface="+mn-cs"/>
        </a:defRPr>
      </a:lvl6pPr>
      <a:lvl7pPr marL="1815450" algn="l" defTabSz="605150" rtl="0" eaLnBrk="1" latinLnBrk="0" hangingPunct="1">
        <a:defRPr sz="1191" kern="1200">
          <a:solidFill>
            <a:schemeClr val="tx1"/>
          </a:solidFill>
          <a:latin typeface="+mn-lt"/>
          <a:ea typeface="+mn-ea"/>
          <a:cs typeface="+mn-cs"/>
        </a:defRPr>
      </a:lvl7pPr>
      <a:lvl8pPr marL="2118025" algn="l" defTabSz="605150" rtl="0" eaLnBrk="1" latinLnBrk="0" hangingPunct="1">
        <a:defRPr sz="1191" kern="1200">
          <a:solidFill>
            <a:schemeClr val="tx1"/>
          </a:solidFill>
          <a:latin typeface="+mn-lt"/>
          <a:ea typeface="+mn-ea"/>
          <a:cs typeface="+mn-cs"/>
        </a:defRPr>
      </a:lvl8pPr>
      <a:lvl9pPr marL="2420600" algn="l" defTabSz="605150" rtl="0" eaLnBrk="1" latinLnBrk="0" hangingPunct="1">
        <a:defRPr sz="1191"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Layout" Target="../slideLayouts/slideLayout7.xml"/><Relationship Id="rId1" Type="http://schemas.openxmlformats.org/officeDocument/2006/relationships/tags" Target="../tags/tag4.xml"/><Relationship Id="rId5" Type="http://schemas.openxmlformats.org/officeDocument/2006/relationships/hyperlink" Target="https://www.advamed.org/issues/ethics-compliance/global-distributor-compliance-toolkit" TargetMode="External"/><Relationship Id="rId4" Type="http://schemas.openxmlformats.org/officeDocument/2006/relationships/image" Target="../media/image5.png"/></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4.xml"/><Relationship Id="rId1" Type="http://schemas.openxmlformats.org/officeDocument/2006/relationships/tags" Target="../tags/tag5.xml"/></Relationships>
</file>

<file path=ppt/slides/_rels/slide3.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6.png"/><Relationship Id="rId7" Type="http://schemas.openxmlformats.org/officeDocument/2006/relationships/image" Target="../media/image10.png"/><Relationship Id="rId2" Type="http://schemas.openxmlformats.org/officeDocument/2006/relationships/slideLayout" Target="../slideLayouts/slideLayout3.xml"/><Relationship Id="rId1" Type="http://schemas.openxmlformats.org/officeDocument/2006/relationships/tags" Target="../tags/tag6.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slideLayout" Target="../slideLayouts/slideLayout1.xml"/><Relationship Id="rId1" Type="http://schemas.openxmlformats.org/officeDocument/2006/relationships/tags" Target="../tags/tag7.xml"/><Relationship Id="rId4" Type="http://schemas.openxmlformats.org/officeDocument/2006/relationships/image" Target="../media/image13.png"/></Relationships>
</file>

<file path=ppt/slides/_rels/slide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slideLayout" Target="../slideLayouts/slideLayout1.xml"/><Relationship Id="rId1" Type="http://schemas.openxmlformats.org/officeDocument/2006/relationships/tags" Target="../tags/tag8.xml"/><Relationship Id="rId4" Type="http://schemas.openxmlformats.org/officeDocument/2006/relationships/image" Target="../media/image15.png"/></Relationships>
</file>

<file path=ppt/slides/_rels/slide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slideLayout" Target="../slideLayouts/slideLayout1.xml"/><Relationship Id="rId1" Type="http://schemas.openxmlformats.org/officeDocument/2006/relationships/tags" Target="../tags/tag9.xml"/><Relationship Id="rId4" Type="http://schemas.openxmlformats.org/officeDocument/2006/relationships/image" Target="../media/image17.png"/></Relationships>
</file>

<file path=ppt/slides/_rels/slide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slideLayout" Target="../slideLayouts/slideLayout1.xml"/><Relationship Id="rId1" Type="http://schemas.openxmlformats.org/officeDocument/2006/relationships/tags" Target="../tags/tag10.xml"/><Relationship Id="rId4" Type="http://schemas.openxmlformats.org/officeDocument/2006/relationships/image" Target="../media/image17.png"/></Relationships>
</file>

<file path=ppt/slides/_rels/slide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slideLayout" Target="../slideLayouts/slideLayout1.xml"/><Relationship Id="rId1" Type="http://schemas.openxmlformats.org/officeDocument/2006/relationships/tags" Target="../tags/tag11.xml"/><Relationship Id="rId4" Type="http://schemas.openxmlformats.org/officeDocument/2006/relationships/image" Target="../media/image17.png"/></Relationships>
</file>

<file path=ppt/slides/_rels/slide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slideLayout" Target="../slideLayouts/slideLayout1.xml"/><Relationship Id="rId1" Type="http://schemas.openxmlformats.org/officeDocument/2006/relationships/tags" Target="../tags/tag12.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png"/></Relationships>
</file>

<file path=ppt/slides/_rels/slide10.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slideLayout" Target="../slideLayouts/slideLayout1.xml"/><Relationship Id="rId1" Type="http://schemas.openxmlformats.org/officeDocument/2006/relationships/tags" Target="../tags/tag13.xml"/><Relationship Id="rId4" Type="http://schemas.openxmlformats.org/officeDocument/2006/relationships/image" Target="../media/image23.png"/></Relationships>
</file>

<file path=ppt/slides/_rels/slide1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slideLayout" Target="../slideLayouts/slideLayout1.xml"/><Relationship Id="rId1" Type="http://schemas.openxmlformats.org/officeDocument/2006/relationships/tags" Target="../tags/tag14.xml"/><Relationship Id="rId4" Type="http://schemas.openxmlformats.org/officeDocument/2006/relationships/image" Target="../media/image23.png"/></Relationships>
</file>

<file path=ppt/slides/_rels/slide1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slideLayout" Target="../slideLayouts/slideLayout1.xml"/><Relationship Id="rId1" Type="http://schemas.openxmlformats.org/officeDocument/2006/relationships/tags" Target="../tags/tag15.xml"/></Relationships>
</file>

<file path=ppt/slides/_rels/slide13.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slideLayout" Target="../slideLayouts/slideLayout1.xml"/><Relationship Id="rId1" Type="http://schemas.openxmlformats.org/officeDocument/2006/relationships/tags" Target="../tags/tag16.xml"/><Relationship Id="rId4" Type="http://schemas.openxmlformats.org/officeDocument/2006/relationships/image" Target="../media/image2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 xmlns:a16="http://schemas.microsoft.com/office/drawing/2014/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3364F44F-C4DE-FE42-B69F-7A2B45BA6594}"/>
              </a:ext>
            </a:extLst>
          </p:cNvPr>
          <p:cNvPicPr>
            <a:picLocks noChangeAspect="1"/>
          </p:cNvPicPr>
          <p:nvPr/>
        </p:nvPicPr>
        <p:blipFill>
          <a:blip r:embed="rId3">
            <a:alphaModFix amt="40000"/>
            <a:extLst>
              <a:ext uri="{28A0092B-C50C-407E-A947-70E740481C1C}">
                <a14:useLocalDpi xmlns:a14="http://schemas.microsoft.com/office/drawing/2010/main" val="0"/>
              </a:ext>
            </a:extLst>
          </a:blip>
          <a:srcRect l="-5624" t="18360" r="36252" b="18360"/>
          <a:stretch>
            <a:fillRect/>
          </a:stretch>
        </p:blipFill>
        <p:spPr>
          <a:xfrm>
            <a:off x="3505200" y="0"/>
            <a:ext cx="5638800" cy="5143500"/>
          </a:xfrm>
          <a:prstGeom prst="rect">
            <a:avLst/>
          </a:prstGeom>
        </p:spPr>
      </p:pic>
      <p:sp>
        <p:nvSpPr>
          <p:cNvPr id="4" name="TextBox 3">
            <a:extLst>
              <a:ext uri="{FF2B5EF4-FFF2-40B4-BE49-F238E27FC236}">
                <a16:creationId xmlns="" xmlns:a16="http://schemas.microsoft.com/office/drawing/2014/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224B05C0-58EF-C54C-8745-13B68C82670A}"/>
              </a:ext>
            </a:extLst>
          </p:cNvPr>
          <p:cNvSpPr txBox="1"/>
          <p:nvPr/>
        </p:nvSpPr>
        <p:spPr>
          <a:xfrm>
            <a:off x="457200" y="1276350"/>
            <a:ext cx="3886200" cy="2407869"/>
          </a:xfrm>
          <a:prstGeom prst="rect">
            <a:avLst/>
          </a:prstGeom>
          <a:noFill/>
        </p:spPr>
        <p:txBody>
          <a:bodyPr wrap="square" rtlCol="0">
            <a:spAutoFit/>
          </a:bodyPr>
          <a:lstStyle/>
          <a:p>
            <a:pPr>
              <a:lnSpc>
                <a:spcPct val="90000"/>
              </a:lnSpc>
            </a:pPr>
            <a:r>
              <a:rPr lang="vi-VN" sz="4200" b="0" i="0" strike="noStrike" cap="all" spc="0" baseline="0" dirty="0">
                <a:solidFill>
                  <a:srgbClr val="F3F3F3"/>
                </a:solidFill>
                <a:effectLst/>
                <a:latin typeface="Arial"/>
                <a:ea typeface="Arial"/>
                <a:cs typeface="Arial"/>
              </a:rPr>
              <a:t>Khía cạnh chính của Tuân thủ Toàn cầu</a:t>
            </a:r>
          </a:p>
        </p:txBody>
      </p:sp>
      <p:sp>
        <p:nvSpPr>
          <p:cNvPr id="5" name="Rectangle 4">
            <a:extLst>
              <a:ext uri="{FF2B5EF4-FFF2-40B4-BE49-F238E27FC236}">
                <a16:creationId xmlns="" xmlns:a16="http://schemas.microsoft.com/office/drawing/2014/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368B96B9-5181-7C46-A55B-D64B9C0B2B84}"/>
              </a:ext>
            </a:extLst>
          </p:cNvPr>
          <p:cNvSpPr/>
          <p:nvPr/>
        </p:nvSpPr>
        <p:spPr>
          <a:xfrm>
            <a:off x="457200" y="3723045"/>
            <a:ext cx="3886200" cy="393954"/>
          </a:xfrm>
          <a:prstGeom prst="rect">
            <a:avLst/>
          </a:prstGeom>
        </p:spPr>
        <p:txBody>
          <a:bodyPr wrap="square">
            <a:spAutoFit/>
          </a:bodyPr>
          <a:lstStyle/>
          <a:p>
            <a:r>
              <a:rPr lang="vi-VN" sz="1985" b="1" i="0" strike="noStrike" cap="none" spc="0" baseline="0" dirty="0">
                <a:solidFill>
                  <a:srgbClr val="AAD0C7"/>
                </a:solidFill>
                <a:effectLst/>
                <a:latin typeface="Arial"/>
                <a:ea typeface="Arial"/>
                <a:cs typeface="Arial"/>
              </a:rPr>
              <a:t>Giới thiệu</a:t>
            </a:r>
          </a:p>
        </p:txBody>
      </p:sp>
      <p:pic>
        <p:nvPicPr>
          <p:cNvPr id="10" name="Picture 9" descr="A close up of a sign&#10;&#10;Description automatically generated">
            <a:extLst>
              <a:ext uri="{FF2B5EF4-FFF2-40B4-BE49-F238E27FC236}">
                <a16:creationId xmlns="" xmlns:a16="http://schemas.microsoft.com/office/drawing/2014/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1480C30F-2A76-F442-9351-F8E13446D28D}"/>
              </a:ext>
            </a:extLst>
          </p:cNvPr>
          <p:cNvPicPr>
            <a:picLocks noChangeAspect="1"/>
          </p:cNvPicPr>
          <p:nvPr/>
        </p:nvPicPr>
        <p:blipFill rotWithShape="1">
          <a:blip r:embed="rId4">
            <a:extLst>
              <a:ext uri="{28A0092B-C50C-407E-A947-70E740481C1C}">
                <a14:useLocalDpi xmlns:a14="http://schemas.microsoft.com/office/drawing/2010/main" val="0"/>
              </a:ext>
            </a:extLst>
          </a:blip>
          <a:srcRect r="60807"/>
          <a:stretch/>
        </p:blipFill>
        <p:spPr>
          <a:xfrm>
            <a:off x="6096001" y="4018354"/>
            <a:ext cx="1066800" cy="831691"/>
          </a:xfrm>
          <a:prstGeom prst="rect">
            <a:avLst/>
          </a:prstGeom>
        </p:spPr>
      </p:pic>
      <p:sp>
        <p:nvSpPr>
          <p:cNvPr id="2" name="TextBox 1">
            <a:extLst>
              <a:ext uri="{FF2B5EF4-FFF2-40B4-BE49-F238E27FC236}">
                <a16:creationId xmlns="" xmlns:a16="http://schemas.microsoft.com/office/drawing/2014/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144D8B12-8698-4B4D-A177-EEC1D6B7E764}"/>
              </a:ext>
            </a:extLst>
          </p:cNvPr>
          <p:cNvSpPr txBox="1"/>
          <p:nvPr/>
        </p:nvSpPr>
        <p:spPr>
          <a:xfrm>
            <a:off x="304800" y="209550"/>
            <a:ext cx="7696200" cy="830997"/>
          </a:xfrm>
          <a:prstGeom prst="rect">
            <a:avLst/>
          </a:prstGeom>
          <a:noFill/>
        </p:spPr>
        <p:txBody>
          <a:bodyPr wrap="square" rtlCol="0">
            <a:spAutoFit/>
          </a:bodyPr>
          <a:lstStyle/>
          <a:p>
            <a:r>
              <a:rPr lang="vi-VN" sz="1200" b="1" i="0" strike="noStrike" cap="none" spc="0" baseline="0" dirty="0">
                <a:solidFill>
                  <a:srgbClr val="10FBFF"/>
                </a:solidFill>
                <a:effectLst/>
                <a:latin typeface="Arial"/>
                <a:ea typeface="Arial"/>
                <a:cs typeface="Arial"/>
              </a:rPr>
              <a:t>Tuyên bố từ chối trách nhiệm</a:t>
            </a:r>
            <a:r>
              <a:rPr lang="vi-VN" sz="1200" b="0" i="0" strike="noStrike" cap="none" spc="0" baseline="0" dirty="0">
                <a:solidFill>
                  <a:srgbClr val="10FBFF"/>
                </a:solidFill>
                <a:effectLst/>
                <a:latin typeface="Arial"/>
                <a:ea typeface="Arial"/>
                <a:cs typeface="Arial"/>
              </a:rPr>
              <a:t>: </a:t>
            </a:r>
            <a:r>
              <a:rPr lang="vi-VN" sz="1200" b="0" i="0" strike="noStrike" cap="none" spc="0" baseline="0" dirty="0">
                <a:solidFill>
                  <a:srgbClr val="F3F3F3"/>
                </a:solidFill>
                <a:effectLst/>
                <a:latin typeface="Arial"/>
                <a:ea typeface="Arial"/>
                <a:cs typeface="Arial"/>
              </a:rPr>
              <a:t>Xin lưu ý rằng tài liệu này được lấy từ “Bộ công cụ Tuân thủ Dành cho Nhà phân phối Toàn cầu” trên trang web của Hiệp hội Công nghệ Y tế Tiên tiến Advanced Medical Technology Association® (AdvaMed®): </a:t>
            </a:r>
            <a:r>
              <a:rPr lang="en-US" sz="1200" u="sng" dirty="0">
                <a:solidFill>
                  <a:srgbClr val="F3F3F3"/>
                </a:solidFill>
                <a:latin typeface="Lato"/>
                <a:ea typeface="Calibri" panose="020F0502020204030204" pitchFamily="34" charset="0"/>
                <a:hlinkClick r:id="rId5">
                  <a:extLst>
                    <a:ext uri="{A12FA001-AC4F-418D-AE19-62706E023703}">
                      <ahyp:hlinkClr xmlns="" xmlns:ahyp="http://schemas.microsoft.com/office/drawing/2018/hyperlinkcolor" xmlns:lc="http://schemas.openxmlformats.org/drawingml/2006/lockedCanvas" val="tx"/>
                    </a:ext>
                  </a:extLst>
                </a:hlinkClick>
              </a:rPr>
              <a:t>www.advamed.org/issues/ethics-compliance/global-distributor-compliance-toolkit </a:t>
            </a:r>
            <a:r>
              <a:rPr lang="vi-VN" sz="1200" b="0" i="0" strike="noStrike" cap="none" spc="0" baseline="0" dirty="0" smtClean="0">
                <a:solidFill>
                  <a:srgbClr val="F3F3F3"/>
                </a:solidFill>
                <a:effectLst/>
                <a:latin typeface="Arial"/>
                <a:ea typeface="Arial"/>
                <a:cs typeface="Arial"/>
              </a:rPr>
              <a:t> </a:t>
            </a:r>
            <a:endParaRPr lang="en-US" sz="1200" dirty="0">
              <a:solidFill>
                <a:schemeClr val="bg1"/>
              </a:solidFill>
              <a:effectLst/>
              <a:latin typeface="Calibri" panose="020F0502020204030204" pitchFamily="34" charset="0"/>
              <a:ea typeface="Calibri" panose="020F0502020204030204" pitchFamily="34" charset="0"/>
            </a:endParaRPr>
          </a:p>
          <a:p>
            <a:endParaRPr lang="en-US" sz="1200" dirty="0">
              <a:solidFill>
                <a:schemeClr val="bg1"/>
              </a:solidFill>
            </a:endParaRPr>
          </a:p>
        </p:txBody>
      </p:sp>
      <p:sp>
        <p:nvSpPr>
          <p:cNvPr id="7" name="TextBox 6">
            <a:extLst>
              <a:ext uri="{FF2B5EF4-FFF2-40B4-BE49-F238E27FC236}">
                <a16:creationId xmlns="" xmlns:a16="http://schemas.microsoft.com/office/drawing/2014/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224B05C0-58EF-C54C-8745-13B68C82670A}"/>
              </a:ext>
            </a:extLst>
          </p:cNvPr>
          <p:cNvSpPr txBox="1"/>
          <p:nvPr/>
        </p:nvSpPr>
        <p:spPr>
          <a:xfrm>
            <a:off x="7150895" y="3957602"/>
            <a:ext cx="1995486" cy="978729"/>
          </a:xfrm>
          <a:prstGeom prst="rect">
            <a:avLst/>
          </a:prstGeom>
          <a:noFill/>
        </p:spPr>
        <p:txBody>
          <a:bodyPr wrap="square" rtlCol="0">
            <a:spAutoFit/>
          </a:bodyPr>
          <a:lstStyle/>
          <a:p>
            <a:pPr>
              <a:lnSpc>
                <a:spcPct val="90000"/>
              </a:lnSpc>
            </a:pPr>
            <a:r>
              <a:rPr lang="vi-VN" sz="1600" cap="all" dirty="0">
                <a:solidFill>
                  <a:srgbClr val="FFFFFF"/>
                </a:solidFill>
                <a:latin typeface="Arial"/>
              </a:rPr>
              <a:t>BỘ CÔNG CỤ </a:t>
            </a:r>
            <a:r>
              <a:rPr lang="vi-VN" sz="1600" b="1" cap="all" dirty="0">
                <a:solidFill>
                  <a:srgbClr val="FFFFFF"/>
                </a:solidFill>
                <a:latin typeface="Arial"/>
              </a:rPr>
              <a:t>TUÂN THỦ TOÀN CẦU DÀNH CHO NHÀ PHÂN PHỐI</a:t>
            </a:r>
            <a:endParaRPr lang="vi-VN" sz="1600" b="1" i="0" strike="noStrike" cap="all" spc="0" baseline="0" dirty="0">
              <a:solidFill>
                <a:srgbClr val="FFFFFF"/>
              </a:solidFill>
              <a:effectLst/>
              <a:latin typeface="Arial"/>
              <a:ea typeface="Arial"/>
              <a:cs typeface="Arial"/>
            </a:endParaRPr>
          </a:p>
        </p:txBody>
      </p:sp>
    </p:spTree>
    <p:custDataLst>
      <p:tags r:id="rId1"/>
    </p:custDataLst>
    <p:extLst>
      <p:ext uri="{BB962C8B-B14F-4D97-AF65-F5344CB8AC3E}">
        <p14:creationId xmlns:p14="http://schemas.microsoft.com/office/powerpoint/2010/main" val="2644061687"/>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 xmlns:a16="http://schemas.microsoft.com/office/drawing/2014/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A911FD4E-B7E5-8A4F-973B-3A6426F87E84}"/>
              </a:ext>
            </a:extLst>
          </p:cNvPr>
          <p:cNvSpPr>
            <a:spLocks noGrp="1"/>
          </p:cNvSpPr>
          <p:nvPr>
            <p:ph type="title"/>
          </p:nvPr>
        </p:nvSpPr>
        <p:spPr/>
        <p:txBody>
          <a:bodyPr/>
          <a:lstStyle/>
          <a:p>
            <a:r>
              <a:rPr lang="vi-VN" sz="3400" b="1" i="0" strike="noStrike" cap="none" spc="0" baseline="0" dirty="0">
                <a:solidFill>
                  <a:srgbClr val="F3F3F3"/>
                </a:solidFill>
                <a:effectLst/>
                <a:latin typeface="Arial"/>
                <a:ea typeface="Arial"/>
                <a:cs typeface="Arial"/>
              </a:rPr>
              <a:t>Kinh doanh chính trực</a:t>
            </a:r>
          </a:p>
        </p:txBody>
      </p:sp>
      <p:sp>
        <p:nvSpPr>
          <p:cNvPr id="6" name="TextBox 5">
            <a:extLst>
              <a:ext uri="{FF2B5EF4-FFF2-40B4-BE49-F238E27FC236}">
                <a16:creationId xmlns="" xmlns:a16="http://schemas.microsoft.com/office/drawing/2014/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3991A0FB-3B98-D948-9F3E-653BD5240EF9}"/>
              </a:ext>
            </a:extLst>
          </p:cNvPr>
          <p:cNvSpPr txBox="1"/>
          <p:nvPr/>
        </p:nvSpPr>
        <p:spPr>
          <a:xfrm>
            <a:off x="433752" y="1733550"/>
            <a:ext cx="7338648" cy="3141886"/>
          </a:xfrm>
          <a:prstGeom prst="rect">
            <a:avLst/>
          </a:prstGeom>
          <a:noFill/>
        </p:spPr>
        <p:txBody>
          <a:bodyPr wrap="square" rtlCol="0">
            <a:spAutoFit/>
          </a:bodyPr>
          <a:lstStyle/>
          <a:p>
            <a:pPr>
              <a:lnSpc>
                <a:spcPct val="110000"/>
              </a:lnSpc>
              <a:spcAft>
                <a:spcPts val="1000"/>
              </a:spcAft>
            </a:pPr>
            <a:r>
              <a:rPr lang="vi-VN" sz="1500" b="0" i="0" strike="noStrike" cap="none" spc="0" baseline="0" dirty="0">
                <a:solidFill>
                  <a:srgbClr val="F3F3F3"/>
                </a:solidFill>
                <a:effectLst/>
                <a:latin typeface="Arial"/>
                <a:ea typeface="Arial"/>
                <a:cs typeface="Arial"/>
              </a:rPr>
              <a:t>Ngành của chúng ta được quản lý chặt chẽ, vì vậy hiểu và tuân thủ luật pháp ở mọi quốc gia nơi bạn kinh doanh là điều rất quan trọng. Tuân thủ không chỉ có nghĩa là tuân theo ý nghĩa của pháp luật, quy định, chính sách và quy tắc mà còn phải tuân theo tinh thần của các quy định đó. </a:t>
            </a:r>
          </a:p>
          <a:p>
            <a:pPr>
              <a:lnSpc>
                <a:spcPct val="110000"/>
              </a:lnSpc>
              <a:spcAft>
                <a:spcPts val="1000"/>
              </a:spcAft>
            </a:pPr>
            <a:r>
              <a:rPr lang="vi-VN" sz="1500" b="0" i="0" strike="noStrike" cap="none" spc="0" baseline="0" dirty="0">
                <a:solidFill>
                  <a:srgbClr val="F3F3F3"/>
                </a:solidFill>
                <a:effectLst/>
                <a:latin typeface="Arial"/>
                <a:ea typeface="Arial"/>
                <a:cs typeface="Arial"/>
              </a:rPr>
              <a:t>Phát triển một chương trình tuân thủ hiệu quả có ý nghĩa rất quan trọng để duy trì các tiêu chuẩn đạo đức cao nhất khi thực thi các nhiệm vụ kinh doanh đồng thời tuân thủ tất cả luật, quy tắc và quy định hiện hành. </a:t>
            </a:r>
          </a:p>
          <a:p>
            <a:pPr>
              <a:lnSpc>
                <a:spcPct val="110000"/>
              </a:lnSpc>
              <a:spcAft>
                <a:spcPts val="1000"/>
              </a:spcAft>
            </a:pPr>
            <a:r>
              <a:rPr lang="vi-VN" sz="1500" b="0" i="0" strike="noStrike" cap="none" spc="0" baseline="0" dirty="0">
                <a:solidFill>
                  <a:srgbClr val="F3F3F3"/>
                </a:solidFill>
                <a:effectLst/>
                <a:latin typeface="Arial"/>
                <a:ea typeface="Arial"/>
                <a:cs typeface="Arial"/>
              </a:rPr>
              <a:t>Khóa đào tạo này được thiết kế để giúp bạn phát triển chương trình tuân thủ hiệu quả nhằm giải quyết các vấn đề về chống hối lộ và chống tham nhũng. Luật chống tham nhũng không phân biệt hành vi được thực hiện bởi Công ty và hành vi được thực hiện bởi một bên thứ ba thay mặt cho Công ty.  </a:t>
            </a:r>
          </a:p>
        </p:txBody>
      </p:sp>
    </p:spTree>
    <p:custDataLst>
      <p:tags r:id="rId1"/>
    </p:custDataLst>
    <p:extLst>
      <p:ext uri="{BB962C8B-B14F-4D97-AF65-F5344CB8AC3E}">
        <p14:creationId xmlns:p14="http://schemas.microsoft.com/office/powerpoint/2010/main" val="2131815598"/>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 xmlns:a16="http://schemas.microsoft.com/office/drawing/2014/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A911FD4E-B7E5-8A4F-973B-3A6426F87E84}"/>
              </a:ext>
            </a:extLst>
          </p:cNvPr>
          <p:cNvSpPr>
            <a:spLocks noGrp="1"/>
          </p:cNvSpPr>
          <p:nvPr>
            <p:ph type="title"/>
          </p:nvPr>
        </p:nvSpPr>
        <p:spPr/>
        <p:txBody>
          <a:bodyPr/>
          <a:lstStyle/>
          <a:p>
            <a:r>
              <a:rPr lang="vi-VN" sz="3400" b="1" i="0" strike="noStrike" cap="none" spc="0" baseline="0">
                <a:solidFill>
                  <a:srgbClr val="1F366A"/>
                </a:solidFill>
                <a:effectLst/>
                <a:latin typeface="Arial"/>
                <a:ea typeface="Arial"/>
                <a:cs typeface="Arial"/>
              </a:rPr>
              <a:t>Khía cạnh chính của Tuân thủ toàn cầu</a:t>
            </a:r>
            <a:r>
              <a:rPr sz="3400"/>
              <a:t/>
            </a:r>
            <a:br>
              <a:rPr sz="3400"/>
            </a:br>
            <a:endParaRPr lang="en-US" sz="3400"/>
          </a:p>
        </p:txBody>
      </p:sp>
      <p:sp>
        <p:nvSpPr>
          <p:cNvPr id="2" name="Rectangle 1">
            <a:extLst>
              <a:ext uri="{FF2B5EF4-FFF2-40B4-BE49-F238E27FC236}">
                <a16:creationId xmlns="" xmlns:a16="http://schemas.microsoft.com/office/drawing/2014/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5A0C2C1F-3A79-714D-8C9F-D0A3FCC7E8BB}"/>
              </a:ext>
            </a:extLst>
          </p:cNvPr>
          <p:cNvSpPr/>
          <p:nvPr/>
        </p:nvSpPr>
        <p:spPr>
          <a:xfrm>
            <a:off x="294229" y="3552913"/>
            <a:ext cx="1153570" cy="594360"/>
          </a:xfrm>
          <a:prstGeom prst="rect">
            <a:avLst/>
          </a:prstGeom>
        </p:spPr>
        <p:txBody>
          <a:bodyPr wrap="square">
            <a:spAutoFit/>
          </a:bodyPr>
          <a:lstStyle/>
          <a:p>
            <a:pPr algn="ctr"/>
            <a:r>
              <a:rPr lang="vi-VN" sz="1100" b="1" i="0" strike="noStrike" cap="none" spc="0" baseline="0">
                <a:solidFill>
                  <a:srgbClr val="1F366A"/>
                </a:solidFill>
                <a:effectLst/>
                <a:latin typeface="Arial"/>
                <a:ea typeface="Arial"/>
                <a:cs typeface="Arial"/>
              </a:rPr>
              <a:t>Nhận diện Viên chức chính phủ</a:t>
            </a:r>
          </a:p>
        </p:txBody>
      </p:sp>
      <p:sp>
        <p:nvSpPr>
          <p:cNvPr id="6" name="Rectangle 5">
            <a:extLst>
              <a:ext uri="{FF2B5EF4-FFF2-40B4-BE49-F238E27FC236}">
                <a16:creationId xmlns="" xmlns:a16="http://schemas.microsoft.com/office/drawing/2014/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DA10100A-3114-2643-96CE-B3571BFA2E4E}"/>
              </a:ext>
            </a:extLst>
          </p:cNvPr>
          <p:cNvSpPr/>
          <p:nvPr/>
        </p:nvSpPr>
        <p:spPr>
          <a:xfrm>
            <a:off x="1714159" y="3572922"/>
            <a:ext cx="1201320" cy="426720"/>
          </a:xfrm>
          <a:prstGeom prst="rect">
            <a:avLst/>
          </a:prstGeom>
        </p:spPr>
        <p:txBody>
          <a:bodyPr wrap="square">
            <a:spAutoFit/>
          </a:bodyPr>
          <a:lstStyle/>
          <a:p>
            <a:pPr algn="ctr"/>
            <a:r>
              <a:rPr lang="vi-VN" sz="1100" b="1" i="0" strike="noStrike" cap="none" spc="0" baseline="0" dirty="0">
                <a:solidFill>
                  <a:srgbClr val="1F366A"/>
                </a:solidFill>
                <a:effectLst/>
                <a:latin typeface="Arial"/>
                <a:ea typeface="Arial"/>
                <a:cs typeface="Arial"/>
              </a:rPr>
              <a:t>Xác định Xung đột Lợi ích</a:t>
            </a:r>
          </a:p>
        </p:txBody>
      </p:sp>
      <p:sp>
        <p:nvSpPr>
          <p:cNvPr id="7" name="Rectangle 6">
            <a:extLst>
              <a:ext uri="{FF2B5EF4-FFF2-40B4-BE49-F238E27FC236}">
                <a16:creationId xmlns="" xmlns:a16="http://schemas.microsoft.com/office/drawing/2014/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4E2A9C94-059A-7446-8F90-CE0CC7739A54}"/>
              </a:ext>
            </a:extLst>
          </p:cNvPr>
          <p:cNvSpPr/>
          <p:nvPr/>
        </p:nvSpPr>
        <p:spPr>
          <a:xfrm>
            <a:off x="3079398" y="3562350"/>
            <a:ext cx="1427134" cy="426720"/>
          </a:xfrm>
          <a:prstGeom prst="rect">
            <a:avLst/>
          </a:prstGeom>
        </p:spPr>
        <p:txBody>
          <a:bodyPr wrap="square">
            <a:spAutoFit/>
          </a:bodyPr>
          <a:lstStyle/>
          <a:p>
            <a:pPr algn="ctr"/>
            <a:r>
              <a:rPr lang="vi-VN" sz="1100" b="1" i="0" strike="noStrike" cap="none" spc="0" baseline="0">
                <a:solidFill>
                  <a:srgbClr val="1F366A"/>
                </a:solidFill>
                <a:effectLst/>
                <a:latin typeface="Arial"/>
                <a:ea typeface="Arial"/>
                <a:cs typeface="Arial"/>
              </a:rPr>
              <a:t>Phòng ngừa hối lộ và tham nhũng</a:t>
            </a:r>
          </a:p>
        </p:txBody>
      </p:sp>
      <p:sp>
        <p:nvSpPr>
          <p:cNvPr id="11" name="Rectangle 10">
            <a:extLst>
              <a:ext uri="{FF2B5EF4-FFF2-40B4-BE49-F238E27FC236}">
                <a16:creationId xmlns="" xmlns:a16="http://schemas.microsoft.com/office/drawing/2014/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C65EDBF8-F851-344C-8447-7521FAF0D49D}"/>
              </a:ext>
            </a:extLst>
          </p:cNvPr>
          <p:cNvSpPr/>
          <p:nvPr/>
        </p:nvSpPr>
        <p:spPr>
          <a:xfrm>
            <a:off x="4667130" y="3562350"/>
            <a:ext cx="1223462" cy="426720"/>
          </a:xfrm>
          <a:prstGeom prst="rect">
            <a:avLst/>
          </a:prstGeom>
        </p:spPr>
        <p:txBody>
          <a:bodyPr wrap="square">
            <a:spAutoFit/>
          </a:bodyPr>
          <a:lstStyle/>
          <a:p>
            <a:pPr algn="ctr"/>
            <a:r>
              <a:rPr lang="vi-VN" sz="1100" b="1" i="0" strike="noStrike" cap="none" spc="0" baseline="0" dirty="0">
                <a:solidFill>
                  <a:srgbClr val="1F366A"/>
                </a:solidFill>
                <a:effectLst/>
                <a:latin typeface="Arial"/>
                <a:ea typeface="Arial"/>
                <a:cs typeface="Arial"/>
              </a:rPr>
              <a:t>Duy trì Sổ sách &amp; Hồ sơ Tốt</a:t>
            </a:r>
          </a:p>
        </p:txBody>
      </p:sp>
      <p:sp>
        <p:nvSpPr>
          <p:cNvPr id="12" name="Rectangle 11">
            <a:extLst>
              <a:ext uri="{FF2B5EF4-FFF2-40B4-BE49-F238E27FC236}">
                <a16:creationId xmlns="" xmlns:a16="http://schemas.microsoft.com/office/drawing/2014/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09E1A6C3-93F5-F14E-9FE5-61BC0F07AE62}"/>
              </a:ext>
            </a:extLst>
          </p:cNvPr>
          <p:cNvSpPr/>
          <p:nvPr/>
        </p:nvSpPr>
        <p:spPr>
          <a:xfrm>
            <a:off x="6141461" y="3552911"/>
            <a:ext cx="1246626" cy="929640"/>
          </a:xfrm>
          <a:prstGeom prst="rect">
            <a:avLst/>
          </a:prstGeom>
        </p:spPr>
        <p:txBody>
          <a:bodyPr wrap="square">
            <a:spAutoFit/>
          </a:bodyPr>
          <a:lstStyle/>
          <a:p>
            <a:pPr algn="ctr"/>
            <a:r>
              <a:rPr lang="vi-VN" sz="1100" b="1" i="0" strike="noStrike" cap="none" spc="0" baseline="0" dirty="0">
                <a:solidFill>
                  <a:srgbClr val="1F366A"/>
                </a:solidFill>
                <a:effectLst/>
                <a:latin typeface="Arial"/>
                <a:ea typeface="Arial"/>
                <a:cs typeface="Arial"/>
              </a:rPr>
              <a:t>Tương tác với Chuyên gia chăm sóc sức khỏe </a:t>
            </a:r>
            <a:r>
              <a:rPr lang="vi-VN" sz="1100" b="1" i="0" strike="noStrike" cap="none" spc="0" baseline="0" dirty="0" smtClean="0">
                <a:solidFill>
                  <a:srgbClr val="1F366A"/>
                </a:solidFill>
                <a:effectLst/>
                <a:latin typeface="Arial"/>
                <a:ea typeface="Arial"/>
                <a:cs typeface="Arial"/>
              </a:rPr>
              <a:t>&amp; </a:t>
            </a:r>
            <a:r>
              <a:rPr lang="vi-VN" sz="1100" b="1" i="0" strike="noStrike" cap="none" spc="0" baseline="0" dirty="0">
                <a:solidFill>
                  <a:srgbClr val="1F366A"/>
                </a:solidFill>
                <a:effectLst/>
                <a:latin typeface="Arial"/>
                <a:ea typeface="Arial"/>
                <a:cs typeface="Arial"/>
              </a:rPr>
              <a:t>Viên chức chính phủ</a:t>
            </a:r>
          </a:p>
        </p:txBody>
      </p:sp>
      <p:sp>
        <p:nvSpPr>
          <p:cNvPr id="13" name="Rectangle 12">
            <a:extLst>
              <a:ext uri="{FF2B5EF4-FFF2-40B4-BE49-F238E27FC236}">
                <a16:creationId xmlns="" xmlns:a16="http://schemas.microsoft.com/office/drawing/2014/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745E44C2-3543-A845-926B-274D5C7177B8}"/>
              </a:ext>
            </a:extLst>
          </p:cNvPr>
          <p:cNvSpPr/>
          <p:nvPr/>
        </p:nvSpPr>
        <p:spPr>
          <a:xfrm>
            <a:off x="7601803" y="3562350"/>
            <a:ext cx="1309463" cy="426720"/>
          </a:xfrm>
          <a:prstGeom prst="rect">
            <a:avLst/>
          </a:prstGeom>
        </p:spPr>
        <p:txBody>
          <a:bodyPr wrap="square">
            <a:spAutoFit/>
          </a:bodyPr>
          <a:lstStyle/>
          <a:p>
            <a:pPr algn="ctr"/>
            <a:r>
              <a:rPr lang="vi-VN" sz="1100" b="1" i="0" strike="noStrike" cap="none" spc="0" baseline="0">
                <a:solidFill>
                  <a:srgbClr val="1F366A"/>
                </a:solidFill>
                <a:effectLst/>
                <a:latin typeface="Arial"/>
                <a:ea typeface="Arial"/>
                <a:cs typeface="Arial"/>
              </a:rPr>
              <a:t>Báo cáo Quan ngại</a:t>
            </a:r>
          </a:p>
        </p:txBody>
      </p:sp>
      <p:grpSp>
        <p:nvGrpSpPr>
          <p:cNvPr id="19" name="Group 18">
            <a:extLst>
              <a:ext uri="{FF2B5EF4-FFF2-40B4-BE49-F238E27FC236}">
                <a16:creationId xmlns="" xmlns:a16="http://schemas.microsoft.com/office/drawing/2014/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C1157F3B-F675-9C43-B3A3-5117354D2B63}"/>
              </a:ext>
            </a:extLst>
          </p:cNvPr>
          <p:cNvGrpSpPr/>
          <p:nvPr/>
        </p:nvGrpSpPr>
        <p:grpSpPr>
          <a:xfrm>
            <a:off x="1564117" y="1924653"/>
            <a:ext cx="5943600" cy="2528504"/>
            <a:chOff x="1676400" y="1885950"/>
            <a:chExt cx="5943600" cy="2819400"/>
          </a:xfrm>
        </p:grpSpPr>
        <p:cxnSp>
          <p:nvCxnSpPr>
            <p:cNvPr id="14" name="Straight Connector 13">
              <a:extLst>
                <a:ext uri="{FF2B5EF4-FFF2-40B4-BE49-F238E27FC236}">
                  <a16:creationId xmlns="" xmlns:a16="http://schemas.microsoft.com/office/drawing/2014/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00EC3952-C1AC-7444-97FA-4FB3B8C7DE17}"/>
                </a:ext>
              </a:extLst>
            </p:cNvPr>
            <p:cNvCxnSpPr/>
            <p:nvPr/>
          </p:nvCxnSpPr>
          <p:spPr>
            <a:xfrm flipH="1">
              <a:off x="1676400" y="1885950"/>
              <a:ext cx="0" cy="2819400"/>
            </a:xfrm>
            <a:prstGeom prst="line">
              <a:avLst/>
            </a:prstGeom>
            <a:ln>
              <a:solidFill>
                <a:schemeClr val="accent4">
                  <a:lumMod val="40000"/>
                  <a:lumOff val="60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 xmlns:a16="http://schemas.microsoft.com/office/drawing/2014/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987A718A-AA8F-2B42-AFF3-867F69951F75}"/>
                </a:ext>
              </a:extLst>
            </p:cNvPr>
            <p:cNvCxnSpPr/>
            <p:nvPr/>
          </p:nvCxnSpPr>
          <p:spPr>
            <a:xfrm flipH="1">
              <a:off x="3162300" y="1885950"/>
              <a:ext cx="0" cy="2819400"/>
            </a:xfrm>
            <a:prstGeom prst="line">
              <a:avLst/>
            </a:prstGeom>
            <a:ln>
              <a:solidFill>
                <a:schemeClr val="accent4">
                  <a:lumMod val="40000"/>
                  <a:lumOff val="60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 xmlns:a16="http://schemas.microsoft.com/office/drawing/2014/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2FB7E8ED-BCE3-E54D-B2D3-6D4556929995}"/>
                </a:ext>
              </a:extLst>
            </p:cNvPr>
            <p:cNvCxnSpPr/>
            <p:nvPr/>
          </p:nvCxnSpPr>
          <p:spPr>
            <a:xfrm flipH="1">
              <a:off x="4648200" y="1885950"/>
              <a:ext cx="0" cy="2819400"/>
            </a:xfrm>
            <a:prstGeom prst="line">
              <a:avLst/>
            </a:prstGeom>
            <a:ln>
              <a:solidFill>
                <a:schemeClr val="accent4">
                  <a:lumMod val="40000"/>
                  <a:lumOff val="60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 xmlns:a16="http://schemas.microsoft.com/office/drawing/2014/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940D8BB4-0F03-5A49-8F20-C0F27B648EAC}"/>
                </a:ext>
              </a:extLst>
            </p:cNvPr>
            <p:cNvCxnSpPr/>
            <p:nvPr/>
          </p:nvCxnSpPr>
          <p:spPr>
            <a:xfrm flipH="1">
              <a:off x="6134100" y="1885950"/>
              <a:ext cx="0" cy="2819400"/>
            </a:xfrm>
            <a:prstGeom prst="line">
              <a:avLst/>
            </a:prstGeom>
            <a:ln>
              <a:solidFill>
                <a:schemeClr val="accent4">
                  <a:lumMod val="40000"/>
                  <a:lumOff val="60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 xmlns:a16="http://schemas.microsoft.com/office/drawing/2014/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E6E4D730-403D-4E43-8993-3545308A3996}"/>
                </a:ext>
              </a:extLst>
            </p:cNvPr>
            <p:cNvCxnSpPr/>
            <p:nvPr/>
          </p:nvCxnSpPr>
          <p:spPr>
            <a:xfrm flipH="1">
              <a:off x="7620000" y="1885950"/>
              <a:ext cx="0" cy="2819400"/>
            </a:xfrm>
            <a:prstGeom prst="line">
              <a:avLst/>
            </a:prstGeom>
            <a:ln>
              <a:solidFill>
                <a:schemeClr val="accent4">
                  <a:lumMod val="40000"/>
                  <a:lumOff val="60000"/>
                </a:schemeClr>
              </a:solidFill>
            </a:ln>
          </p:spPr>
          <p:style>
            <a:lnRef idx="1">
              <a:schemeClr val="accent1"/>
            </a:lnRef>
            <a:fillRef idx="0">
              <a:schemeClr val="accent1"/>
            </a:fillRef>
            <a:effectRef idx="0">
              <a:schemeClr val="accent1"/>
            </a:effectRef>
            <a:fontRef idx="minor">
              <a:schemeClr val="tx1"/>
            </a:fontRef>
          </p:style>
        </p:cxnSp>
      </p:grpSp>
      <p:pic>
        <p:nvPicPr>
          <p:cNvPr id="23" name="Picture 22" descr="Icon&#10;&#10;Description automatically generated">
            <a:extLst>
              <a:ext uri="{FF2B5EF4-FFF2-40B4-BE49-F238E27FC236}">
                <a16:creationId xmlns="" xmlns:a16="http://schemas.microsoft.com/office/drawing/2014/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1A6DD6E8-BAEE-8547-85C5-7254CA1ABAB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8600" y="2190750"/>
            <a:ext cx="1284828" cy="1284828"/>
          </a:xfrm>
          <a:prstGeom prst="rect">
            <a:avLst/>
          </a:prstGeom>
        </p:spPr>
      </p:pic>
      <p:pic>
        <p:nvPicPr>
          <p:cNvPr id="24" name="Picture 23">
            <a:extLst>
              <a:ext uri="{FF2B5EF4-FFF2-40B4-BE49-F238E27FC236}">
                <a16:creationId xmlns="" xmlns:a16="http://schemas.microsoft.com/office/drawing/2014/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E5828097-5A1E-F340-9BD0-22F9D258237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2700000">
            <a:off x="1672404" y="2190750"/>
            <a:ext cx="1284828" cy="1284828"/>
          </a:xfrm>
          <a:prstGeom prst="rect">
            <a:avLst/>
          </a:prstGeom>
        </p:spPr>
      </p:pic>
      <p:pic>
        <p:nvPicPr>
          <p:cNvPr id="25" name="Picture 24">
            <a:extLst>
              <a:ext uri="{FF2B5EF4-FFF2-40B4-BE49-F238E27FC236}">
                <a16:creationId xmlns="" xmlns:a16="http://schemas.microsoft.com/office/drawing/2014/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7E815C55-6692-FA4A-AC7C-D4ED2A71B12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150551" y="2258171"/>
            <a:ext cx="1284828" cy="1284828"/>
          </a:xfrm>
          <a:prstGeom prst="rect">
            <a:avLst/>
          </a:prstGeom>
        </p:spPr>
      </p:pic>
      <p:pic>
        <p:nvPicPr>
          <p:cNvPr id="26" name="Picture 25">
            <a:extLst>
              <a:ext uri="{FF2B5EF4-FFF2-40B4-BE49-F238E27FC236}">
                <a16:creationId xmlns="" xmlns:a16="http://schemas.microsoft.com/office/drawing/2014/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37CEA37D-9D97-D34A-8E56-4E0A1C17C6FB}"/>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630588" y="2190750"/>
            <a:ext cx="1284828" cy="1284828"/>
          </a:xfrm>
          <a:prstGeom prst="rect">
            <a:avLst/>
          </a:prstGeom>
        </p:spPr>
      </p:pic>
      <p:pic>
        <p:nvPicPr>
          <p:cNvPr id="27" name="Picture 26">
            <a:extLst>
              <a:ext uri="{FF2B5EF4-FFF2-40B4-BE49-F238E27FC236}">
                <a16:creationId xmlns="" xmlns:a16="http://schemas.microsoft.com/office/drawing/2014/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9B459509-B0C0-EC44-88F8-B5D176E671A7}"/>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116487" y="2190750"/>
            <a:ext cx="1284828" cy="1284828"/>
          </a:xfrm>
          <a:prstGeom prst="rect">
            <a:avLst/>
          </a:prstGeom>
        </p:spPr>
      </p:pic>
      <p:pic>
        <p:nvPicPr>
          <p:cNvPr id="28" name="Picture 27">
            <a:extLst>
              <a:ext uri="{FF2B5EF4-FFF2-40B4-BE49-F238E27FC236}">
                <a16:creationId xmlns="" xmlns:a16="http://schemas.microsoft.com/office/drawing/2014/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D14C9DAC-3184-9D4B-8231-925932109C54}"/>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7614120" y="2190750"/>
            <a:ext cx="1284828" cy="1284828"/>
          </a:xfrm>
          <a:prstGeom prst="rect">
            <a:avLst/>
          </a:prstGeom>
        </p:spPr>
      </p:pic>
    </p:spTree>
    <p:custDataLst>
      <p:tags r:id="rId1"/>
    </p:custDataLst>
    <p:extLst>
      <p:ext uri="{BB962C8B-B14F-4D97-AF65-F5344CB8AC3E}">
        <p14:creationId xmlns:p14="http://schemas.microsoft.com/office/powerpoint/2010/main" val="2205493196"/>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4">
            <a:extLst>
              <a:ext uri="{FF2B5EF4-FFF2-40B4-BE49-F238E27FC236}">
                <a16:creationId xmlns="" xmlns:a16="http://schemas.microsoft.com/office/drawing/2014/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4CD61B06-0A86-8D41-A79B-5B82B28B2EC0}"/>
              </a:ext>
            </a:extLst>
          </p:cNvPr>
          <p:cNvSpPr txBox="1"/>
          <p:nvPr/>
        </p:nvSpPr>
        <p:spPr>
          <a:xfrm>
            <a:off x="381000" y="971550"/>
            <a:ext cx="6055787" cy="457200"/>
          </a:xfrm>
          <a:prstGeom prst="rect">
            <a:avLst/>
          </a:prstGeom>
        </p:spPr>
        <p:txBody>
          <a:bodyPr/>
          <a:lstStyle>
            <a:lvl1pPr algn="l" defTabSz="605150" rtl="0" eaLnBrk="1" latinLnBrk="0" hangingPunct="1">
              <a:spcBef>
                <a:spcPct val="0"/>
              </a:spcBef>
              <a:buNone/>
              <a:defRPr sz="2647" b="1" kern="1200">
                <a:solidFill>
                  <a:schemeClr val="accent1"/>
                </a:solidFill>
                <a:latin typeface="+mj-lt"/>
                <a:ea typeface="+mj-ea"/>
                <a:cs typeface="+mj-cs"/>
              </a:defRPr>
            </a:lvl1pPr>
          </a:lstStyle>
          <a:p>
            <a:r>
              <a:rPr lang="vi-VN" sz="2600" b="1" i="0" strike="noStrike" cap="none" spc="0" baseline="0">
                <a:solidFill>
                  <a:srgbClr val="1F366A"/>
                </a:solidFill>
                <a:effectLst/>
                <a:latin typeface="Arial"/>
                <a:ea typeface="Arial"/>
                <a:cs typeface="Arial"/>
              </a:rPr>
              <a:t>Nhận diện Viên chức chính phủ</a:t>
            </a:r>
            <a:endParaRPr lang="en-US" sz="2600"/>
          </a:p>
        </p:txBody>
      </p:sp>
      <p:sp>
        <p:nvSpPr>
          <p:cNvPr id="8" name="TextBox 7">
            <a:extLst>
              <a:ext uri="{FF2B5EF4-FFF2-40B4-BE49-F238E27FC236}">
                <a16:creationId xmlns="" xmlns:a16="http://schemas.microsoft.com/office/drawing/2014/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1C8C89E8-59C8-5749-9887-E81E03073D15}"/>
              </a:ext>
            </a:extLst>
          </p:cNvPr>
          <p:cNvSpPr txBox="1"/>
          <p:nvPr/>
        </p:nvSpPr>
        <p:spPr>
          <a:xfrm>
            <a:off x="371707" y="1581150"/>
            <a:ext cx="5029200" cy="2331720"/>
          </a:xfrm>
          <a:prstGeom prst="rect">
            <a:avLst/>
          </a:prstGeom>
          <a:noFill/>
        </p:spPr>
        <p:txBody>
          <a:bodyPr wrap="square" rtlCol="0">
            <a:spAutoFit/>
          </a:bodyPr>
          <a:lstStyle/>
          <a:p>
            <a:pPr>
              <a:spcAft>
                <a:spcPts val="500"/>
              </a:spcAft>
            </a:pPr>
            <a:r>
              <a:rPr lang="vi-VN" sz="2100" b="0" i="0" strike="noStrike" cap="none" spc="0" baseline="0" dirty="0">
                <a:solidFill>
                  <a:srgbClr val="181818"/>
                </a:solidFill>
                <a:effectLst/>
                <a:latin typeface="Arial"/>
                <a:ea typeface="Arial"/>
                <a:cs typeface="Arial"/>
              </a:rPr>
              <a:t>Viên chức chính phủ là:</a:t>
            </a:r>
            <a:r>
              <a:rPr lang="vi-VN" sz="2100" b="0" i="0" strike="noStrike" cap="none" spc="0" baseline="0" dirty="0">
                <a:solidFill>
                  <a:srgbClr val="006D6F"/>
                </a:solidFill>
                <a:effectLst/>
                <a:latin typeface="Arial"/>
                <a:ea typeface="Arial"/>
                <a:cs typeface="Arial"/>
              </a:rPr>
              <a:t> </a:t>
            </a:r>
            <a:r>
              <a:rPr lang="vi-VN" sz="2100" b="0" i="0" strike="noStrike" cap="none" spc="0" baseline="0" dirty="0">
                <a:solidFill>
                  <a:srgbClr val="181818"/>
                </a:solidFill>
                <a:effectLst/>
                <a:latin typeface="Arial"/>
                <a:ea typeface="Arial"/>
                <a:cs typeface="Arial"/>
              </a:rPr>
              <a:t>Bất kỳ viên chức hoặc nhân viên nào của cơ quan chính phủ hoặc đơn vị chính phủ khác hoặc </a:t>
            </a:r>
            <a:r>
              <a:rPr lang="en-US" sz="2100" b="0" i="0" strike="noStrike" cap="none" spc="0" baseline="0" dirty="0" smtClean="0">
                <a:solidFill>
                  <a:srgbClr val="181818"/>
                </a:solidFill>
                <a:effectLst/>
                <a:latin typeface="Arial"/>
                <a:ea typeface="Arial"/>
                <a:cs typeface="Arial"/>
              </a:rPr>
              <a:t/>
            </a:r>
            <a:br>
              <a:rPr lang="en-US" sz="2100" b="0" i="0" strike="noStrike" cap="none" spc="0" baseline="0" dirty="0" smtClean="0">
                <a:solidFill>
                  <a:srgbClr val="181818"/>
                </a:solidFill>
                <a:effectLst/>
                <a:latin typeface="Arial"/>
                <a:ea typeface="Arial"/>
                <a:cs typeface="Arial"/>
              </a:rPr>
            </a:br>
            <a:r>
              <a:rPr lang="vi-VN" sz="2100" b="0" i="0" strike="noStrike" cap="none" spc="0" baseline="0" dirty="0" smtClean="0">
                <a:solidFill>
                  <a:srgbClr val="181818"/>
                </a:solidFill>
                <a:effectLst/>
                <a:latin typeface="Arial"/>
                <a:ea typeface="Arial"/>
                <a:cs typeface="Arial"/>
              </a:rPr>
              <a:t>tổ </a:t>
            </a:r>
            <a:r>
              <a:rPr lang="vi-VN" sz="2100" b="0" i="0" strike="noStrike" cap="none" spc="0" baseline="0" dirty="0">
                <a:solidFill>
                  <a:srgbClr val="181818"/>
                </a:solidFill>
                <a:effectLst/>
                <a:latin typeface="Arial"/>
                <a:ea typeface="Arial"/>
                <a:cs typeface="Arial"/>
              </a:rPr>
              <a:t>chức quốc tế công khác, cùng với cán bộ và nhân viên của các công ty thuộc sở hữu của chính phủ hoặc các công </a:t>
            </a:r>
            <a:r>
              <a:rPr lang="en-US" sz="2100" b="0" i="0" strike="noStrike" cap="none" spc="0" baseline="0" dirty="0" smtClean="0">
                <a:solidFill>
                  <a:srgbClr val="181818"/>
                </a:solidFill>
                <a:effectLst/>
                <a:latin typeface="Arial"/>
                <a:ea typeface="Arial"/>
                <a:cs typeface="Arial"/>
              </a:rPr>
              <a:t/>
            </a:r>
            <a:br>
              <a:rPr lang="en-US" sz="2100" b="0" i="0" strike="noStrike" cap="none" spc="0" baseline="0" dirty="0" smtClean="0">
                <a:solidFill>
                  <a:srgbClr val="181818"/>
                </a:solidFill>
                <a:effectLst/>
                <a:latin typeface="Arial"/>
                <a:ea typeface="Arial"/>
                <a:cs typeface="Arial"/>
              </a:rPr>
            </a:br>
            <a:r>
              <a:rPr lang="vi-VN" sz="2100" b="0" i="0" strike="noStrike" cap="none" spc="0" baseline="0" dirty="0" smtClean="0">
                <a:solidFill>
                  <a:srgbClr val="181818"/>
                </a:solidFill>
                <a:effectLst/>
                <a:latin typeface="Arial"/>
                <a:ea typeface="Arial"/>
                <a:cs typeface="Arial"/>
              </a:rPr>
              <a:t>ty </a:t>
            </a:r>
            <a:r>
              <a:rPr lang="vi-VN" sz="2100" b="0" i="0" strike="noStrike" cap="none" spc="0" baseline="0" dirty="0">
                <a:solidFill>
                  <a:srgbClr val="181818"/>
                </a:solidFill>
                <a:effectLst/>
                <a:latin typeface="Arial"/>
                <a:ea typeface="Arial"/>
                <a:cs typeface="Arial"/>
              </a:rPr>
              <a:t>do chính phủ kiểm soát về cơ bản.</a:t>
            </a:r>
          </a:p>
        </p:txBody>
      </p:sp>
      <p:sp>
        <p:nvSpPr>
          <p:cNvPr id="9" name="TextBox 8">
            <a:extLst>
              <a:ext uri="{FF2B5EF4-FFF2-40B4-BE49-F238E27FC236}">
                <a16:creationId xmlns="" xmlns:a16="http://schemas.microsoft.com/office/drawing/2014/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A2C44AA8-93B2-5D44-9491-F0CE9E2D6310}"/>
              </a:ext>
            </a:extLst>
          </p:cNvPr>
          <p:cNvSpPr txBox="1"/>
          <p:nvPr/>
        </p:nvSpPr>
        <p:spPr>
          <a:xfrm>
            <a:off x="381000" y="285750"/>
            <a:ext cx="6324600" cy="274320"/>
          </a:xfrm>
          <a:prstGeom prst="rect">
            <a:avLst/>
          </a:prstGeom>
          <a:noFill/>
        </p:spPr>
        <p:txBody>
          <a:bodyPr wrap="square" rtlCol="0">
            <a:spAutoFit/>
          </a:bodyPr>
          <a:lstStyle/>
          <a:p>
            <a:r>
              <a:rPr lang="vi-VN" sz="1200" b="1" i="0" strike="noStrike" cap="none" spc="0" baseline="0">
                <a:solidFill>
                  <a:srgbClr val="707074"/>
                </a:solidFill>
                <a:effectLst/>
                <a:latin typeface="Arial"/>
                <a:ea typeface="Arial"/>
                <a:cs typeface="Arial"/>
              </a:rPr>
              <a:t>CHÈN TÊN CÔNG TY/SỰ KIỆN/TIÊU ĐỀ/LOGO</a:t>
            </a:r>
            <a:endParaRPr lang="en-US" sz="1200">
              <a:solidFill>
                <a:schemeClr val="accent4"/>
              </a:solidFill>
            </a:endParaRPr>
          </a:p>
        </p:txBody>
      </p:sp>
      <p:pic>
        <p:nvPicPr>
          <p:cNvPr id="10" name="Picture 9">
            <a:extLst>
              <a:ext uri="{FF2B5EF4-FFF2-40B4-BE49-F238E27FC236}">
                <a16:creationId xmlns="" xmlns:a16="http://schemas.microsoft.com/office/drawing/2014/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E2BF95B0-4144-A848-B094-35FAF05BC3E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120288" y="203596"/>
            <a:ext cx="544167" cy="544167"/>
          </a:xfrm>
          <a:prstGeom prst="rect">
            <a:avLst/>
          </a:prstGeom>
        </p:spPr>
      </p:pic>
      <p:pic>
        <p:nvPicPr>
          <p:cNvPr id="11" name="Picture 10">
            <a:extLst>
              <a:ext uri="{FF2B5EF4-FFF2-40B4-BE49-F238E27FC236}">
                <a16:creationId xmlns="" xmlns:a16="http://schemas.microsoft.com/office/drawing/2014/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796593FC-F528-5E42-934A-1FF94446BACF}"/>
              </a:ext>
            </a:extLst>
          </p:cNvPr>
          <p:cNvPicPr>
            <a:picLocks noChangeAspect="1"/>
          </p:cNvPicPr>
          <p:nvPr/>
        </p:nvPicPr>
        <p:blipFill>
          <a:blip r:embed="rId4">
            <a:alphaModFix amt="10000"/>
            <a:extLst>
              <a:ext uri="{28A0092B-C50C-407E-A947-70E740481C1C}">
                <a14:useLocalDpi xmlns:a14="http://schemas.microsoft.com/office/drawing/2010/main" val="0"/>
              </a:ext>
            </a:extLst>
          </a:blip>
          <a:srcRect l="-5000" t="-1667" r="20000" b="18751"/>
          <a:stretch>
            <a:fillRect/>
          </a:stretch>
        </p:blipFill>
        <p:spPr>
          <a:xfrm>
            <a:off x="5257800" y="1352550"/>
            <a:ext cx="3886200" cy="3790950"/>
          </a:xfrm>
          <a:prstGeom prst="rect">
            <a:avLst/>
          </a:prstGeom>
        </p:spPr>
      </p:pic>
    </p:spTree>
    <p:custDataLst>
      <p:tags r:id="rId1"/>
    </p:custDataLst>
    <p:extLst>
      <p:ext uri="{BB962C8B-B14F-4D97-AF65-F5344CB8AC3E}">
        <p14:creationId xmlns:p14="http://schemas.microsoft.com/office/powerpoint/2010/main" val="891946581"/>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a:extLst>
              <a:ext uri="{FF2B5EF4-FFF2-40B4-BE49-F238E27FC236}">
                <a16:creationId xmlns="" xmlns:a16="http://schemas.microsoft.com/office/drawing/2014/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1EB4D920-BBAC-C844-80FA-ACC6E93BE70D}"/>
              </a:ext>
            </a:extLst>
          </p:cNvPr>
          <p:cNvPicPr>
            <a:picLocks noChangeAspect="1"/>
          </p:cNvPicPr>
          <p:nvPr/>
        </p:nvPicPr>
        <p:blipFill>
          <a:blip r:embed="rId3">
            <a:alphaModFix amt="8000"/>
            <a:extLst>
              <a:ext uri="{28A0092B-C50C-407E-A947-70E740481C1C}">
                <a14:useLocalDpi xmlns:a14="http://schemas.microsoft.com/office/drawing/2010/main" val="0"/>
              </a:ext>
            </a:extLst>
          </a:blip>
          <a:srcRect t="1225" b="1225"/>
          <a:stretch>
            <a:fillRect/>
          </a:stretch>
        </p:blipFill>
        <p:spPr>
          <a:xfrm rot="2700000">
            <a:off x="4512294" y="1038761"/>
            <a:ext cx="5486400" cy="5351983"/>
          </a:xfrm>
          <a:prstGeom prst="rect">
            <a:avLst/>
          </a:prstGeom>
        </p:spPr>
      </p:pic>
      <p:sp>
        <p:nvSpPr>
          <p:cNvPr id="7" name="Title 4">
            <a:extLst>
              <a:ext uri="{FF2B5EF4-FFF2-40B4-BE49-F238E27FC236}">
                <a16:creationId xmlns="" xmlns:a16="http://schemas.microsoft.com/office/drawing/2014/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4CD61B06-0A86-8D41-A79B-5B82B28B2EC0}"/>
              </a:ext>
            </a:extLst>
          </p:cNvPr>
          <p:cNvSpPr txBox="1"/>
          <p:nvPr/>
        </p:nvSpPr>
        <p:spPr>
          <a:xfrm>
            <a:off x="381000" y="971550"/>
            <a:ext cx="6055787" cy="457200"/>
          </a:xfrm>
          <a:prstGeom prst="rect">
            <a:avLst/>
          </a:prstGeom>
        </p:spPr>
        <p:txBody>
          <a:bodyPr/>
          <a:lstStyle>
            <a:lvl1pPr algn="l" defTabSz="605150" rtl="0" eaLnBrk="1" latinLnBrk="0" hangingPunct="1">
              <a:spcBef>
                <a:spcPct val="0"/>
              </a:spcBef>
              <a:buNone/>
              <a:defRPr sz="2647" b="1" kern="1200">
                <a:solidFill>
                  <a:schemeClr val="accent1"/>
                </a:solidFill>
                <a:latin typeface="+mj-lt"/>
                <a:ea typeface="+mj-ea"/>
                <a:cs typeface="+mj-cs"/>
              </a:defRPr>
            </a:lvl1pPr>
          </a:lstStyle>
          <a:p>
            <a:r>
              <a:rPr lang="vi-VN" sz="2600" b="1" i="0" strike="noStrike" cap="none" spc="0" baseline="0">
                <a:solidFill>
                  <a:srgbClr val="1F366A"/>
                </a:solidFill>
                <a:effectLst/>
                <a:latin typeface="Arial"/>
                <a:ea typeface="Arial"/>
                <a:cs typeface="Arial"/>
              </a:rPr>
              <a:t>Xác định Xung đột Lợi ích</a:t>
            </a:r>
          </a:p>
        </p:txBody>
      </p:sp>
      <p:sp>
        <p:nvSpPr>
          <p:cNvPr id="8" name="TextBox 7">
            <a:extLst>
              <a:ext uri="{FF2B5EF4-FFF2-40B4-BE49-F238E27FC236}">
                <a16:creationId xmlns="" xmlns:a16="http://schemas.microsoft.com/office/drawing/2014/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1C8C89E8-59C8-5749-9887-E81E03073D15}"/>
              </a:ext>
            </a:extLst>
          </p:cNvPr>
          <p:cNvSpPr txBox="1"/>
          <p:nvPr/>
        </p:nvSpPr>
        <p:spPr>
          <a:xfrm>
            <a:off x="371707" y="1581150"/>
            <a:ext cx="8238894" cy="3342640"/>
          </a:xfrm>
          <a:prstGeom prst="rect">
            <a:avLst/>
          </a:prstGeom>
          <a:noFill/>
        </p:spPr>
        <p:txBody>
          <a:bodyPr wrap="square" rtlCol="0">
            <a:spAutoFit/>
          </a:bodyPr>
          <a:lstStyle/>
          <a:p>
            <a:pPr marL="285750" indent="-285750">
              <a:spcAft>
                <a:spcPts val="1000"/>
              </a:spcAft>
              <a:buClr>
                <a:schemeClr val="accent2"/>
              </a:buClr>
              <a:buFont typeface="Arial" panose="020B0604020202020204" pitchFamily="34" charset="0"/>
              <a:buChar char="•"/>
            </a:pPr>
            <a:r>
              <a:rPr lang="vi-VN" sz="1500" b="0" i="0" strike="noStrike" cap="none" spc="0" baseline="0" dirty="0">
                <a:solidFill>
                  <a:srgbClr val="181818"/>
                </a:solidFill>
                <a:effectLst/>
                <a:latin typeface="Arial"/>
                <a:ea typeface="Arial"/>
                <a:cs typeface="Arial"/>
              </a:rPr>
              <a:t>Thế nào là Xung đột lợi ích? Xung đột giữa lợi ích cá nhân và trách nhiệm chính thức hoặc công việc của một cá nhân. Xung đột này có nghĩa là quyết định công việc của một cá nhân có thể bị ảnh hưởng bởi mong muốn thu lợi cá nhân.</a:t>
            </a:r>
          </a:p>
          <a:p>
            <a:pPr marL="285750" indent="-285750">
              <a:spcAft>
                <a:spcPts val="500"/>
              </a:spcAft>
              <a:buClr>
                <a:schemeClr val="accent2"/>
              </a:buClr>
              <a:buFont typeface="Arial" panose="020B0604020202020204" pitchFamily="34" charset="0"/>
              <a:buChar char="•"/>
            </a:pPr>
            <a:r>
              <a:rPr lang="vi-VN" sz="1500" b="0" i="0" strike="noStrike" cap="none" spc="0" baseline="0" dirty="0">
                <a:solidFill>
                  <a:srgbClr val="181818"/>
                </a:solidFill>
                <a:effectLst/>
                <a:latin typeface="Arial"/>
                <a:ea typeface="Arial"/>
                <a:cs typeface="Arial"/>
              </a:rPr>
              <a:t>Dưới đây là những ví dụ về xung đột lợi ích mà chúng ta có thể </a:t>
            </a:r>
            <a:r>
              <a:rPr lang="vi-VN" sz="1500" b="1" i="0" strike="noStrike" cap="none" spc="0" baseline="0" dirty="0">
                <a:solidFill>
                  <a:srgbClr val="181818"/>
                </a:solidFill>
                <a:effectLst/>
                <a:latin typeface="Arial"/>
                <a:ea typeface="Arial"/>
                <a:cs typeface="Arial"/>
              </a:rPr>
              <a:t>tránh</a:t>
            </a:r>
            <a:r>
              <a:rPr lang="vi-VN" sz="1500" b="0" i="0" strike="noStrike" cap="none" spc="0" baseline="0" dirty="0">
                <a:solidFill>
                  <a:srgbClr val="181818"/>
                </a:solidFill>
                <a:effectLst/>
                <a:latin typeface="Arial"/>
                <a:ea typeface="Arial"/>
                <a:cs typeface="Arial"/>
              </a:rPr>
              <a:t>:</a:t>
            </a:r>
          </a:p>
          <a:p>
            <a:pPr marL="742904" lvl="1" indent="-285750">
              <a:spcAft>
                <a:spcPts val="500"/>
              </a:spcAft>
              <a:buClr>
                <a:schemeClr val="accent2"/>
              </a:buClr>
              <a:buFont typeface="Arial" panose="020B0604020202020204" pitchFamily="34" charset="0"/>
              <a:buChar char="•"/>
            </a:pPr>
            <a:r>
              <a:rPr lang="vi-VN" sz="1500" b="0" i="0" strike="noStrike" cap="none" spc="0" baseline="0" dirty="0">
                <a:solidFill>
                  <a:srgbClr val="181818"/>
                </a:solidFill>
                <a:effectLst/>
                <a:latin typeface="Arial"/>
                <a:ea typeface="Arial"/>
                <a:cs typeface="Arial"/>
              </a:rPr>
              <a:t>Cung cấp bữa ăn hoặc quà tặng để gây ảnh hưởng đến các quyết định cho hoặc thay mặt cho công ty hoặc Đối tác kinh doanh. </a:t>
            </a:r>
          </a:p>
          <a:p>
            <a:pPr marL="742904" lvl="1" indent="-285750">
              <a:spcAft>
                <a:spcPts val="500"/>
              </a:spcAft>
              <a:buClr>
                <a:schemeClr val="accent2"/>
              </a:buClr>
              <a:buFont typeface="Arial" panose="020B0604020202020204" pitchFamily="34" charset="0"/>
              <a:buChar char="•"/>
            </a:pPr>
            <a:r>
              <a:rPr lang="vi-VN" sz="1500" b="0" i="0" strike="noStrike" cap="none" spc="0" baseline="0" dirty="0">
                <a:solidFill>
                  <a:srgbClr val="181818"/>
                </a:solidFill>
                <a:effectLst/>
                <a:latin typeface="Arial"/>
                <a:ea typeface="Arial"/>
                <a:cs typeface="Arial"/>
              </a:rPr>
              <a:t>Lạm dụng vị trí, nguồn lực công ty hoặc thông tin công ty để thu lợi cá </a:t>
            </a:r>
            <a:r>
              <a:rPr lang="vi-VN" sz="1500" b="0" i="0" strike="noStrike" cap="none" spc="0" baseline="0" dirty="0" smtClean="0">
                <a:solidFill>
                  <a:srgbClr val="181818"/>
                </a:solidFill>
                <a:effectLst/>
                <a:latin typeface="Arial"/>
                <a:ea typeface="Arial"/>
                <a:cs typeface="Arial"/>
              </a:rPr>
              <a:t>nhân</a:t>
            </a:r>
            <a:r>
              <a:rPr lang="en-US" sz="1500" b="0" i="0" strike="noStrike" cap="none" spc="0" baseline="0" dirty="0" smtClean="0">
                <a:solidFill>
                  <a:srgbClr val="181818"/>
                </a:solidFill>
                <a:effectLst/>
                <a:latin typeface="Arial"/>
                <a:ea typeface="Arial"/>
                <a:cs typeface="Arial"/>
              </a:rPr>
              <a:t>.</a:t>
            </a:r>
            <a:endParaRPr lang="vi-VN" sz="1500" b="0" i="0" strike="noStrike" cap="none" spc="0" baseline="0" dirty="0">
              <a:solidFill>
                <a:srgbClr val="181818"/>
              </a:solidFill>
              <a:effectLst/>
              <a:latin typeface="Arial"/>
              <a:ea typeface="Arial"/>
              <a:cs typeface="Arial"/>
            </a:endParaRPr>
          </a:p>
          <a:p>
            <a:pPr marL="742904" lvl="1" indent="-285750">
              <a:spcAft>
                <a:spcPts val="1000"/>
              </a:spcAft>
              <a:buClr>
                <a:schemeClr val="accent2"/>
              </a:buClr>
              <a:buFont typeface="Arial" panose="020B0604020202020204" pitchFamily="34" charset="0"/>
              <a:buChar char="•"/>
            </a:pPr>
            <a:r>
              <a:rPr lang="vi-VN" sz="1500" b="0" i="0" strike="noStrike" cap="none" spc="0" baseline="0" dirty="0">
                <a:solidFill>
                  <a:srgbClr val="181818"/>
                </a:solidFill>
                <a:effectLst/>
                <a:latin typeface="Arial"/>
                <a:ea typeface="Arial"/>
                <a:cs typeface="Arial"/>
              </a:rPr>
              <a:t>Ký kết hợp đồng với nhà cung cấp thuộc sở hữu của người thân của một nhân viên có tham gia vào quá trình ra quyết </a:t>
            </a:r>
            <a:r>
              <a:rPr lang="vi-VN" sz="1500" b="0" i="0" strike="noStrike" cap="none" spc="0" baseline="0" dirty="0" smtClean="0">
                <a:solidFill>
                  <a:srgbClr val="181818"/>
                </a:solidFill>
                <a:effectLst/>
                <a:latin typeface="Arial"/>
                <a:ea typeface="Arial"/>
                <a:cs typeface="Arial"/>
              </a:rPr>
              <a:t>định</a:t>
            </a:r>
            <a:r>
              <a:rPr lang="en-US" sz="1500" b="0" i="0" strike="noStrike" cap="none" spc="0" baseline="0" dirty="0" smtClean="0">
                <a:solidFill>
                  <a:srgbClr val="181818"/>
                </a:solidFill>
                <a:effectLst/>
                <a:latin typeface="Arial"/>
                <a:ea typeface="Arial"/>
                <a:cs typeface="Arial"/>
              </a:rPr>
              <a:t>.</a:t>
            </a:r>
            <a:endParaRPr lang="vi-VN" sz="1500" b="0" i="0" strike="noStrike" cap="none" spc="0" baseline="0" dirty="0">
              <a:solidFill>
                <a:srgbClr val="181818"/>
              </a:solidFill>
              <a:effectLst/>
              <a:latin typeface="Arial"/>
              <a:ea typeface="Arial"/>
              <a:cs typeface="Arial"/>
            </a:endParaRPr>
          </a:p>
          <a:p>
            <a:pPr marL="285750" indent="-285750">
              <a:spcAft>
                <a:spcPts val="500"/>
              </a:spcAft>
              <a:buClr>
                <a:schemeClr val="accent2"/>
              </a:buClr>
              <a:buFont typeface="Arial" panose="020B0604020202020204" pitchFamily="34" charset="0"/>
              <a:buChar char="•"/>
            </a:pPr>
            <a:r>
              <a:rPr lang="vi-VN" sz="1500" b="0" i="0" strike="noStrike" cap="none" spc="0" baseline="0" dirty="0">
                <a:solidFill>
                  <a:srgbClr val="181818"/>
                </a:solidFill>
                <a:effectLst/>
                <a:latin typeface="Arial"/>
                <a:ea typeface="Arial"/>
                <a:cs typeface="Arial"/>
              </a:rPr>
              <a:t>Các ứng viên cho bất kỳ vị trí nào cũng đều phải tiết lộ mọi xung đột lợi ích thực tế hoặc tiềm ẩn cho Ban quản lý, Bộ phận Tuân thủ, Nhân sự hoặc Pháp lý.</a:t>
            </a:r>
          </a:p>
          <a:p>
            <a:pPr>
              <a:spcAft>
                <a:spcPts val="500"/>
              </a:spcAft>
            </a:pPr>
            <a:endParaRPr lang="en-US" sz="1500" dirty="0">
              <a:solidFill>
                <a:schemeClr val="bg1">
                  <a:lumMod val="10000"/>
                </a:schemeClr>
              </a:solidFill>
              <a:latin typeface="Arial" panose="020B0604020202020204" pitchFamily="34" charset="0"/>
              <a:cs typeface="Arial" panose="020B0604020202020204" pitchFamily="34" charset="0"/>
            </a:endParaRPr>
          </a:p>
        </p:txBody>
      </p:sp>
      <p:sp>
        <p:nvSpPr>
          <p:cNvPr id="9" name="TextBox 8">
            <a:extLst>
              <a:ext uri="{FF2B5EF4-FFF2-40B4-BE49-F238E27FC236}">
                <a16:creationId xmlns="" xmlns:a16="http://schemas.microsoft.com/office/drawing/2014/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A2C44AA8-93B2-5D44-9491-F0CE9E2D6310}"/>
              </a:ext>
            </a:extLst>
          </p:cNvPr>
          <p:cNvSpPr txBox="1"/>
          <p:nvPr/>
        </p:nvSpPr>
        <p:spPr>
          <a:xfrm>
            <a:off x="381000" y="285750"/>
            <a:ext cx="6324600" cy="274320"/>
          </a:xfrm>
          <a:prstGeom prst="rect">
            <a:avLst/>
          </a:prstGeom>
          <a:noFill/>
        </p:spPr>
        <p:txBody>
          <a:bodyPr wrap="square" rtlCol="0">
            <a:spAutoFit/>
          </a:bodyPr>
          <a:lstStyle/>
          <a:p>
            <a:r>
              <a:rPr lang="vi-VN" sz="1200" b="1" i="0" strike="noStrike" cap="none" spc="0" baseline="0">
                <a:solidFill>
                  <a:srgbClr val="707074"/>
                </a:solidFill>
                <a:effectLst/>
                <a:latin typeface="Arial"/>
                <a:ea typeface="Arial"/>
                <a:cs typeface="Arial"/>
              </a:rPr>
              <a:t>CHÈN TÊN CÔNG TY/SỰ KIỆN/TIÊU ĐỀ/LOGO</a:t>
            </a:r>
            <a:endParaRPr lang="en-US" sz="1200">
              <a:solidFill>
                <a:schemeClr val="accent4"/>
              </a:solidFill>
            </a:endParaRPr>
          </a:p>
        </p:txBody>
      </p:sp>
      <p:pic>
        <p:nvPicPr>
          <p:cNvPr id="10" name="Picture 9">
            <a:extLst>
              <a:ext uri="{FF2B5EF4-FFF2-40B4-BE49-F238E27FC236}">
                <a16:creationId xmlns="" xmlns:a16="http://schemas.microsoft.com/office/drawing/2014/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E2BF95B0-4144-A848-B094-35FAF05BC3E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2700000">
            <a:off x="7086600" y="201168"/>
            <a:ext cx="544167" cy="544167"/>
          </a:xfrm>
          <a:prstGeom prst="rect">
            <a:avLst/>
          </a:prstGeom>
        </p:spPr>
      </p:pic>
    </p:spTree>
    <p:custDataLst>
      <p:tags r:id="rId1"/>
    </p:custDataLst>
    <p:extLst>
      <p:ext uri="{BB962C8B-B14F-4D97-AF65-F5344CB8AC3E}">
        <p14:creationId xmlns:p14="http://schemas.microsoft.com/office/powerpoint/2010/main" val="521599352"/>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4">
            <a:extLst>
              <a:ext uri="{FF2B5EF4-FFF2-40B4-BE49-F238E27FC236}">
                <a16:creationId xmlns="" xmlns:a16="http://schemas.microsoft.com/office/drawing/2014/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4CD61B06-0A86-8D41-A79B-5B82B28B2EC0}"/>
              </a:ext>
            </a:extLst>
          </p:cNvPr>
          <p:cNvSpPr txBox="1"/>
          <p:nvPr/>
        </p:nvSpPr>
        <p:spPr>
          <a:xfrm>
            <a:off x="381000" y="971550"/>
            <a:ext cx="6055787" cy="457200"/>
          </a:xfrm>
          <a:prstGeom prst="rect">
            <a:avLst/>
          </a:prstGeom>
        </p:spPr>
        <p:txBody>
          <a:bodyPr/>
          <a:lstStyle>
            <a:lvl1pPr algn="l" defTabSz="605150" rtl="0" eaLnBrk="1" latinLnBrk="0" hangingPunct="1">
              <a:spcBef>
                <a:spcPct val="0"/>
              </a:spcBef>
              <a:buNone/>
              <a:defRPr sz="2647" b="1" kern="1200">
                <a:solidFill>
                  <a:schemeClr val="accent1"/>
                </a:solidFill>
                <a:latin typeface="+mj-lt"/>
                <a:ea typeface="+mj-ea"/>
                <a:cs typeface="+mj-cs"/>
              </a:defRPr>
            </a:lvl1pPr>
          </a:lstStyle>
          <a:p>
            <a:r>
              <a:rPr lang="vi-VN" sz="2600" b="1" i="0" strike="noStrike" cap="none" spc="0" baseline="0">
                <a:solidFill>
                  <a:srgbClr val="1F366A"/>
                </a:solidFill>
                <a:effectLst/>
                <a:latin typeface="Arial"/>
                <a:ea typeface="Arial"/>
                <a:cs typeface="Arial"/>
              </a:rPr>
              <a:t>Phòng ngừa hối lộ và tham nhũng</a:t>
            </a:r>
          </a:p>
        </p:txBody>
      </p:sp>
      <p:sp>
        <p:nvSpPr>
          <p:cNvPr id="8" name="TextBox 7">
            <a:extLst>
              <a:ext uri="{FF2B5EF4-FFF2-40B4-BE49-F238E27FC236}">
                <a16:creationId xmlns="" xmlns:a16="http://schemas.microsoft.com/office/drawing/2014/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1C8C89E8-59C8-5749-9887-E81E03073D15}"/>
              </a:ext>
            </a:extLst>
          </p:cNvPr>
          <p:cNvSpPr txBox="1"/>
          <p:nvPr/>
        </p:nvSpPr>
        <p:spPr>
          <a:xfrm>
            <a:off x="381001" y="1581150"/>
            <a:ext cx="5410199" cy="2651760"/>
          </a:xfrm>
          <a:prstGeom prst="rect">
            <a:avLst/>
          </a:prstGeom>
          <a:noFill/>
        </p:spPr>
        <p:txBody>
          <a:bodyPr wrap="square" numCol="1" rtlCol="0">
            <a:spAutoFit/>
          </a:bodyPr>
          <a:lstStyle/>
          <a:p>
            <a:pPr>
              <a:spcAft>
                <a:spcPts val="1000"/>
              </a:spcAft>
            </a:pPr>
            <a:r>
              <a:rPr lang="vi-VN" sz="2100" b="0" i="0" strike="noStrike" cap="none" spc="0" baseline="0" dirty="0">
                <a:solidFill>
                  <a:srgbClr val="181818"/>
                </a:solidFill>
                <a:effectLst/>
                <a:latin typeface="Arial"/>
                <a:ea typeface="Arial"/>
                <a:cs typeface="Arial"/>
              </a:rPr>
              <a:t>Hối lộ và tham nhũng là những vấn đề toàn cầu và được các chính phủ trên toàn thế giới rất coi trọng. Hối lộ các viên chức chính phủ là một tội theo luật pháp và quy định của địa phương và quốc tế, ví dụ như Đạo luật Chống hối lộ của Vương quốc Anh và Đạo luật Chống tham nhũng ở nước ngoài của Hoa Kỳ bên cạnh nhiều bộ luật khác.</a:t>
            </a:r>
          </a:p>
        </p:txBody>
      </p:sp>
      <p:sp>
        <p:nvSpPr>
          <p:cNvPr id="9" name="TextBox 8">
            <a:extLst>
              <a:ext uri="{FF2B5EF4-FFF2-40B4-BE49-F238E27FC236}">
                <a16:creationId xmlns="" xmlns:a16="http://schemas.microsoft.com/office/drawing/2014/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A2C44AA8-93B2-5D44-9491-F0CE9E2D6310}"/>
              </a:ext>
            </a:extLst>
          </p:cNvPr>
          <p:cNvSpPr txBox="1"/>
          <p:nvPr/>
        </p:nvSpPr>
        <p:spPr>
          <a:xfrm>
            <a:off x="381000" y="285750"/>
            <a:ext cx="6324600" cy="274320"/>
          </a:xfrm>
          <a:prstGeom prst="rect">
            <a:avLst/>
          </a:prstGeom>
          <a:noFill/>
        </p:spPr>
        <p:txBody>
          <a:bodyPr wrap="square" rtlCol="0">
            <a:spAutoFit/>
          </a:bodyPr>
          <a:lstStyle/>
          <a:p>
            <a:r>
              <a:rPr lang="vi-VN" sz="1200" b="1" i="0" strike="noStrike" cap="none" spc="0" baseline="0">
                <a:solidFill>
                  <a:srgbClr val="707074"/>
                </a:solidFill>
                <a:effectLst/>
                <a:latin typeface="Arial"/>
                <a:ea typeface="Arial"/>
                <a:cs typeface="Arial"/>
              </a:rPr>
              <a:t>CHÈN TÊN CÔNG TY/SỰ KIỆN/TIÊU ĐỀ/LOGO</a:t>
            </a:r>
            <a:endParaRPr lang="en-US" sz="1200">
              <a:solidFill>
                <a:schemeClr val="accent4"/>
              </a:solidFill>
            </a:endParaRPr>
          </a:p>
        </p:txBody>
      </p:sp>
      <p:pic>
        <p:nvPicPr>
          <p:cNvPr id="10" name="Picture 9">
            <a:extLst>
              <a:ext uri="{FF2B5EF4-FFF2-40B4-BE49-F238E27FC236}">
                <a16:creationId xmlns="" xmlns:a16="http://schemas.microsoft.com/office/drawing/2014/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E2BF95B0-4144-A848-B094-35FAF05BC3E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120288" y="203596"/>
            <a:ext cx="544167" cy="544167"/>
          </a:xfrm>
          <a:prstGeom prst="rect">
            <a:avLst/>
          </a:prstGeom>
        </p:spPr>
      </p:pic>
      <p:pic>
        <p:nvPicPr>
          <p:cNvPr id="11" name="Picture 10">
            <a:extLst>
              <a:ext uri="{FF2B5EF4-FFF2-40B4-BE49-F238E27FC236}">
                <a16:creationId xmlns="" xmlns:a16="http://schemas.microsoft.com/office/drawing/2014/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796593FC-F528-5E42-934A-1FF94446BACF}"/>
              </a:ext>
            </a:extLst>
          </p:cNvPr>
          <p:cNvPicPr>
            <a:picLocks noChangeAspect="1"/>
          </p:cNvPicPr>
          <p:nvPr/>
        </p:nvPicPr>
        <p:blipFill>
          <a:blip r:embed="rId4">
            <a:alphaModFix amt="8000"/>
            <a:extLst>
              <a:ext uri="{28A0092B-C50C-407E-A947-70E740481C1C}">
                <a14:useLocalDpi xmlns:a14="http://schemas.microsoft.com/office/drawing/2010/main" val="0"/>
              </a:ext>
            </a:extLst>
          </a:blip>
          <a:srcRect t="1225" r="23333" b="22525"/>
          <a:stretch>
            <a:fillRect/>
          </a:stretch>
        </p:blipFill>
        <p:spPr>
          <a:xfrm>
            <a:off x="5638800" y="1657350"/>
            <a:ext cx="3505200" cy="3486150"/>
          </a:xfrm>
          <a:prstGeom prst="rect">
            <a:avLst/>
          </a:prstGeom>
        </p:spPr>
      </p:pic>
    </p:spTree>
    <p:custDataLst>
      <p:tags r:id="rId1"/>
    </p:custDataLst>
    <p:extLst>
      <p:ext uri="{BB962C8B-B14F-4D97-AF65-F5344CB8AC3E}">
        <p14:creationId xmlns:p14="http://schemas.microsoft.com/office/powerpoint/2010/main" val="330492291"/>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4">
            <a:extLst>
              <a:ext uri="{FF2B5EF4-FFF2-40B4-BE49-F238E27FC236}">
                <a16:creationId xmlns="" xmlns:a16="http://schemas.microsoft.com/office/drawing/2014/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4CD61B06-0A86-8D41-A79B-5B82B28B2EC0}"/>
              </a:ext>
            </a:extLst>
          </p:cNvPr>
          <p:cNvSpPr txBox="1"/>
          <p:nvPr/>
        </p:nvSpPr>
        <p:spPr>
          <a:xfrm>
            <a:off x="381000" y="971550"/>
            <a:ext cx="6055787" cy="457200"/>
          </a:xfrm>
          <a:prstGeom prst="rect">
            <a:avLst/>
          </a:prstGeom>
        </p:spPr>
        <p:txBody>
          <a:bodyPr/>
          <a:lstStyle>
            <a:lvl1pPr algn="l" defTabSz="605150" rtl="0" eaLnBrk="1" latinLnBrk="0" hangingPunct="1">
              <a:spcBef>
                <a:spcPct val="0"/>
              </a:spcBef>
              <a:buNone/>
              <a:defRPr sz="2647" b="1" kern="1200">
                <a:solidFill>
                  <a:schemeClr val="accent1"/>
                </a:solidFill>
                <a:latin typeface="+mj-lt"/>
                <a:ea typeface="+mj-ea"/>
                <a:cs typeface="+mj-cs"/>
              </a:defRPr>
            </a:lvl1pPr>
          </a:lstStyle>
          <a:p>
            <a:r>
              <a:rPr lang="vi-VN" sz="2600" b="1" i="0" strike="noStrike" cap="none" spc="0" baseline="0">
                <a:solidFill>
                  <a:srgbClr val="1F366A"/>
                </a:solidFill>
                <a:effectLst/>
                <a:latin typeface="Arial"/>
                <a:ea typeface="Arial"/>
                <a:cs typeface="Arial"/>
              </a:rPr>
              <a:t>Phòng ngừa hối lộ và tham nhũng</a:t>
            </a:r>
          </a:p>
        </p:txBody>
      </p:sp>
      <p:sp>
        <p:nvSpPr>
          <p:cNvPr id="8" name="TextBox 7">
            <a:extLst>
              <a:ext uri="{FF2B5EF4-FFF2-40B4-BE49-F238E27FC236}">
                <a16:creationId xmlns="" xmlns:a16="http://schemas.microsoft.com/office/drawing/2014/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1C8C89E8-59C8-5749-9887-E81E03073D15}"/>
              </a:ext>
            </a:extLst>
          </p:cNvPr>
          <p:cNvSpPr txBox="1"/>
          <p:nvPr/>
        </p:nvSpPr>
        <p:spPr>
          <a:xfrm>
            <a:off x="381001" y="1581150"/>
            <a:ext cx="3809999" cy="3000821"/>
          </a:xfrm>
          <a:prstGeom prst="rect">
            <a:avLst/>
          </a:prstGeom>
          <a:noFill/>
        </p:spPr>
        <p:txBody>
          <a:bodyPr wrap="square" numCol="1" rtlCol="0">
            <a:spAutoFit/>
          </a:bodyPr>
          <a:lstStyle/>
          <a:p>
            <a:pPr>
              <a:spcAft>
                <a:spcPts val="500"/>
              </a:spcAft>
            </a:pPr>
            <a:r>
              <a:rPr lang="vi-VN" sz="2100" b="0" i="0" strike="noStrike" cap="none" spc="0" baseline="0" dirty="0">
                <a:solidFill>
                  <a:srgbClr val="181818"/>
                </a:solidFill>
                <a:effectLst/>
                <a:latin typeface="Arial"/>
                <a:ea typeface="Arial"/>
                <a:cs typeface="Arial"/>
              </a:rPr>
              <a:t>Tham nhũng không giới hạn đối với hành vi hối lộ. Luật chống tham nhũng toàn cầu và địa phương nghiêm cấm các hoạt động bao gồm nhưng không giới hạn ở biển thủ, tống tiền và thuê hoặc giúp thăng tiến một số người vì lợi ích cá nhân hoặc chính trị.</a:t>
            </a:r>
            <a:endParaRPr lang="en-US" sz="2100" dirty="0">
              <a:solidFill>
                <a:schemeClr val="bg1">
                  <a:lumMod val="10000"/>
                </a:schemeClr>
              </a:solidFill>
            </a:endParaRPr>
          </a:p>
        </p:txBody>
      </p:sp>
      <p:sp>
        <p:nvSpPr>
          <p:cNvPr id="9" name="TextBox 8">
            <a:extLst>
              <a:ext uri="{FF2B5EF4-FFF2-40B4-BE49-F238E27FC236}">
                <a16:creationId xmlns="" xmlns:a16="http://schemas.microsoft.com/office/drawing/2014/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A2C44AA8-93B2-5D44-9491-F0CE9E2D6310}"/>
              </a:ext>
            </a:extLst>
          </p:cNvPr>
          <p:cNvSpPr txBox="1"/>
          <p:nvPr/>
        </p:nvSpPr>
        <p:spPr>
          <a:xfrm>
            <a:off x="381000" y="285750"/>
            <a:ext cx="6324600" cy="274320"/>
          </a:xfrm>
          <a:prstGeom prst="rect">
            <a:avLst/>
          </a:prstGeom>
          <a:noFill/>
        </p:spPr>
        <p:txBody>
          <a:bodyPr wrap="square" rtlCol="0">
            <a:spAutoFit/>
          </a:bodyPr>
          <a:lstStyle/>
          <a:p>
            <a:r>
              <a:rPr lang="vi-VN" sz="1200" b="1" i="0" strike="noStrike" cap="none" spc="0" baseline="0">
                <a:solidFill>
                  <a:srgbClr val="707074"/>
                </a:solidFill>
                <a:effectLst/>
                <a:latin typeface="Arial"/>
                <a:ea typeface="Arial"/>
                <a:cs typeface="Arial"/>
              </a:rPr>
              <a:t>CHÈN TÊN CÔNG TY/SỰ KIỆN/TIÊU ĐỀ/LOGO</a:t>
            </a:r>
            <a:endParaRPr lang="en-US" sz="1200">
              <a:solidFill>
                <a:schemeClr val="accent4"/>
              </a:solidFill>
            </a:endParaRPr>
          </a:p>
        </p:txBody>
      </p:sp>
      <p:pic>
        <p:nvPicPr>
          <p:cNvPr id="10" name="Picture 9">
            <a:extLst>
              <a:ext uri="{FF2B5EF4-FFF2-40B4-BE49-F238E27FC236}">
                <a16:creationId xmlns="" xmlns:a16="http://schemas.microsoft.com/office/drawing/2014/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E2BF95B0-4144-A848-B094-35FAF05BC3E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120288" y="203596"/>
            <a:ext cx="544167" cy="544167"/>
          </a:xfrm>
          <a:prstGeom prst="rect">
            <a:avLst/>
          </a:prstGeom>
        </p:spPr>
      </p:pic>
      <p:pic>
        <p:nvPicPr>
          <p:cNvPr id="11" name="Picture 10">
            <a:extLst>
              <a:ext uri="{FF2B5EF4-FFF2-40B4-BE49-F238E27FC236}">
                <a16:creationId xmlns="" xmlns:a16="http://schemas.microsoft.com/office/drawing/2014/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796593FC-F528-5E42-934A-1FF94446BACF}"/>
              </a:ext>
            </a:extLst>
          </p:cNvPr>
          <p:cNvPicPr>
            <a:picLocks noChangeAspect="1"/>
          </p:cNvPicPr>
          <p:nvPr/>
        </p:nvPicPr>
        <p:blipFill>
          <a:blip r:embed="rId4">
            <a:alphaModFix amt="8000"/>
            <a:extLst>
              <a:ext uri="{28A0092B-C50C-407E-A947-70E740481C1C}">
                <a14:useLocalDpi xmlns:a14="http://schemas.microsoft.com/office/drawing/2010/main" val="0"/>
              </a:ext>
            </a:extLst>
          </a:blip>
          <a:srcRect t="1225" r="23333" b="22525"/>
          <a:stretch>
            <a:fillRect/>
          </a:stretch>
        </p:blipFill>
        <p:spPr>
          <a:xfrm>
            <a:off x="5638800" y="1657350"/>
            <a:ext cx="3505200" cy="3486150"/>
          </a:xfrm>
          <a:prstGeom prst="rect">
            <a:avLst/>
          </a:prstGeom>
        </p:spPr>
      </p:pic>
      <p:sp>
        <p:nvSpPr>
          <p:cNvPr id="12" name="TextBox 11">
            <a:extLst>
              <a:ext uri="{FF2B5EF4-FFF2-40B4-BE49-F238E27FC236}">
                <a16:creationId xmlns="" xmlns:a16="http://schemas.microsoft.com/office/drawing/2014/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1715B797-D92A-6F48-990F-A41FB50FD8FD}"/>
              </a:ext>
            </a:extLst>
          </p:cNvPr>
          <p:cNvSpPr txBox="1"/>
          <p:nvPr/>
        </p:nvSpPr>
        <p:spPr>
          <a:xfrm>
            <a:off x="4159255" y="1581150"/>
            <a:ext cx="4375145" cy="3482340"/>
          </a:xfrm>
          <a:prstGeom prst="rect">
            <a:avLst/>
          </a:prstGeom>
          <a:noFill/>
        </p:spPr>
        <p:txBody>
          <a:bodyPr wrap="square" numCol="1" rtlCol="0">
            <a:spAutoFit/>
          </a:bodyPr>
          <a:lstStyle/>
          <a:p>
            <a:pPr marL="285750" indent="-285750">
              <a:spcAft>
                <a:spcPts val="500"/>
              </a:spcAft>
              <a:buClr>
                <a:schemeClr val="accent2"/>
              </a:buClr>
              <a:buFont typeface="Arial" panose="020B0604020202020204" pitchFamily="34" charset="0"/>
              <a:buChar char="•"/>
            </a:pPr>
            <a:r>
              <a:rPr lang="vi-VN" sz="2100" b="0" i="0" strike="noStrike" cap="none" spc="0" baseline="0" dirty="0">
                <a:solidFill>
                  <a:srgbClr val="181818"/>
                </a:solidFill>
                <a:effectLst/>
                <a:latin typeface="Arial"/>
                <a:ea typeface="Arial"/>
                <a:cs typeface="Arial"/>
              </a:rPr>
              <a:t>Bạn có trách nhiệm tuân thủ tất cả các luật chống hối lộ và chống tham nhũng hiện hành.</a:t>
            </a:r>
          </a:p>
          <a:p>
            <a:pPr marL="285750" indent="-285750">
              <a:spcAft>
                <a:spcPts val="1000"/>
              </a:spcAft>
              <a:buClr>
                <a:schemeClr val="accent2"/>
              </a:buClr>
              <a:buFont typeface="Arial" panose="020B0604020202020204" pitchFamily="34" charset="0"/>
              <a:buChar char="•"/>
            </a:pPr>
            <a:r>
              <a:rPr lang="vi-VN" sz="2100" b="0" i="0" strike="noStrike" cap="none" spc="0" baseline="0" dirty="0">
                <a:solidFill>
                  <a:srgbClr val="181818"/>
                </a:solidFill>
                <a:effectLst/>
                <a:latin typeface="Arial"/>
                <a:ea typeface="Arial"/>
                <a:cs typeface="Arial"/>
              </a:rPr>
              <a:t>Không tuân thủ luật chống hối lộ và chống tham nhũng có thể dẫn đến các hình phạt dân sự và hình sự nghiêm khắc cũng như tổn hại về danh tiếng cho công ty và các đối tác kinh doanh.</a:t>
            </a:r>
          </a:p>
          <a:p>
            <a:pPr>
              <a:spcAft>
                <a:spcPts val="500"/>
              </a:spcAft>
            </a:pPr>
            <a:endParaRPr lang="en-US" sz="2100" dirty="0">
              <a:solidFill>
                <a:schemeClr val="bg1">
                  <a:lumMod val="10000"/>
                </a:schemeClr>
              </a:solidFill>
            </a:endParaRPr>
          </a:p>
        </p:txBody>
      </p:sp>
    </p:spTree>
    <p:custDataLst>
      <p:tags r:id="rId1"/>
    </p:custDataLst>
    <p:extLst>
      <p:ext uri="{BB962C8B-B14F-4D97-AF65-F5344CB8AC3E}">
        <p14:creationId xmlns:p14="http://schemas.microsoft.com/office/powerpoint/2010/main" val="596507953"/>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4">
            <a:extLst>
              <a:ext uri="{FF2B5EF4-FFF2-40B4-BE49-F238E27FC236}">
                <a16:creationId xmlns="" xmlns:a16="http://schemas.microsoft.com/office/drawing/2014/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4CD61B06-0A86-8D41-A79B-5B82B28B2EC0}"/>
              </a:ext>
            </a:extLst>
          </p:cNvPr>
          <p:cNvSpPr txBox="1"/>
          <p:nvPr/>
        </p:nvSpPr>
        <p:spPr>
          <a:xfrm>
            <a:off x="381000" y="971550"/>
            <a:ext cx="6055787" cy="457200"/>
          </a:xfrm>
          <a:prstGeom prst="rect">
            <a:avLst/>
          </a:prstGeom>
        </p:spPr>
        <p:txBody>
          <a:bodyPr/>
          <a:lstStyle>
            <a:lvl1pPr algn="l" defTabSz="605150" rtl="0" eaLnBrk="1" latinLnBrk="0" hangingPunct="1">
              <a:spcBef>
                <a:spcPct val="0"/>
              </a:spcBef>
              <a:buNone/>
              <a:defRPr sz="2647" b="1" kern="1200">
                <a:solidFill>
                  <a:schemeClr val="accent1"/>
                </a:solidFill>
                <a:latin typeface="+mj-lt"/>
                <a:ea typeface="+mj-ea"/>
                <a:cs typeface="+mj-cs"/>
              </a:defRPr>
            </a:lvl1pPr>
          </a:lstStyle>
          <a:p>
            <a:r>
              <a:rPr lang="vi-VN" sz="2600" b="1" i="0" strike="noStrike" cap="none" spc="0" baseline="0">
                <a:solidFill>
                  <a:srgbClr val="1F366A"/>
                </a:solidFill>
                <a:effectLst/>
                <a:latin typeface="Arial"/>
                <a:ea typeface="Arial"/>
                <a:cs typeface="Arial"/>
              </a:rPr>
              <a:t>Phòng ngừa hối lộ và tham nhũng</a:t>
            </a:r>
          </a:p>
        </p:txBody>
      </p:sp>
      <p:sp>
        <p:nvSpPr>
          <p:cNvPr id="8" name="TextBox 7">
            <a:extLst>
              <a:ext uri="{FF2B5EF4-FFF2-40B4-BE49-F238E27FC236}">
                <a16:creationId xmlns="" xmlns:a16="http://schemas.microsoft.com/office/drawing/2014/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1C8C89E8-59C8-5749-9887-E81E03073D15}"/>
              </a:ext>
            </a:extLst>
          </p:cNvPr>
          <p:cNvSpPr txBox="1"/>
          <p:nvPr/>
        </p:nvSpPr>
        <p:spPr>
          <a:xfrm>
            <a:off x="381001" y="1581150"/>
            <a:ext cx="5867399" cy="3000821"/>
          </a:xfrm>
          <a:prstGeom prst="rect">
            <a:avLst/>
          </a:prstGeom>
          <a:noFill/>
        </p:spPr>
        <p:txBody>
          <a:bodyPr wrap="square" numCol="1" rtlCol="0">
            <a:spAutoFit/>
          </a:bodyPr>
          <a:lstStyle/>
          <a:p>
            <a:pPr>
              <a:spcAft>
                <a:spcPts val="500"/>
              </a:spcAft>
            </a:pPr>
            <a:r>
              <a:rPr lang="vi-VN" sz="2100" b="0" i="0" strike="noStrike" cap="none" spc="0" baseline="0" dirty="0">
                <a:solidFill>
                  <a:srgbClr val="181818"/>
                </a:solidFill>
                <a:effectLst/>
                <a:latin typeface="Arial"/>
                <a:ea typeface="Arial"/>
                <a:cs typeface="Arial"/>
              </a:rPr>
              <a:t>Các công ty toàn cầu đã bị phát hiện phải chịu trách nhiệm về những hành động không phù hợp do các đối tác kinh doanh của họ trên khắp thế giới thực hiện nhằm đạt được lợi thế kinh doanh không chính đáng. Ví dụ, vào năm 2012, một công ty thiết bị y tế toàn cầu đã bị chính quyền Hoa Kỳ phạt 22 triệu USD vì đưa hối lộ thông qua các đối tác kinh doanh tại châu Âu nhằm giành được công việc kinh doanh.</a:t>
            </a:r>
          </a:p>
        </p:txBody>
      </p:sp>
      <p:sp>
        <p:nvSpPr>
          <p:cNvPr id="9" name="TextBox 8">
            <a:extLst>
              <a:ext uri="{FF2B5EF4-FFF2-40B4-BE49-F238E27FC236}">
                <a16:creationId xmlns="" xmlns:a16="http://schemas.microsoft.com/office/drawing/2014/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A2C44AA8-93B2-5D44-9491-F0CE9E2D6310}"/>
              </a:ext>
            </a:extLst>
          </p:cNvPr>
          <p:cNvSpPr txBox="1"/>
          <p:nvPr/>
        </p:nvSpPr>
        <p:spPr>
          <a:xfrm>
            <a:off x="381000" y="285750"/>
            <a:ext cx="6324600" cy="274320"/>
          </a:xfrm>
          <a:prstGeom prst="rect">
            <a:avLst/>
          </a:prstGeom>
          <a:noFill/>
        </p:spPr>
        <p:txBody>
          <a:bodyPr wrap="square" rtlCol="0">
            <a:spAutoFit/>
          </a:bodyPr>
          <a:lstStyle/>
          <a:p>
            <a:r>
              <a:rPr lang="vi-VN" sz="1200" b="1" i="0" strike="noStrike" cap="none" spc="0" baseline="0">
                <a:solidFill>
                  <a:srgbClr val="707074"/>
                </a:solidFill>
                <a:effectLst/>
                <a:latin typeface="Arial"/>
                <a:ea typeface="Arial"/>
                <a:cs typeface="Arial"/>
              </a:rPr>
              <a:t>CHÈN TÊN CÔNG TY/SỰ KIỆN/TIÊU ĐỀ/LOGO</a:t>
            </a:r>
            <a:endParaRPr lang="en-US" sz="1200">
              <a:solidFill>
                <a:schemeClr val="accent4"/>
              </a:solidFill>
            </a:endParaRPr>
          </a:p>
        </p:txBody>
      </p:sp>
      <p:pic>
        <p:nvPicPr>
          <p:cNvPr id="10" name="Picture 9">
            <a:extLst>
              <a:ext uri="{FF2B5EF4-FFF2-40B4-BE49-F238E27FC236}">
                <a16:creationId xmlns="" xmlns:a16="http://schemas.microsoft.com/office/drawing/2014/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E2BF95B0-4144-A848-B094-35FAF05BC3E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120288" y="203596"/>
            <a:ext cx="544167" cy="544167"/>
          </a:xfrm>
          <a:prstGeom prst="rect">
            <a:avLst/>
          </a:prstGeom>
        </p:spPr>
      </p:pic>
      <p:pic>
        <p:nvPicPr>
          <p:cNvPr id="11" name="Picture 10">
            <a:extLst>
              <a:ext uri="{FF2B5EF4-FFF2-40B4-BE49-F238E27FC236}">
                <a16:creationId xmlns="" xmlns:a16="http://schemas.microsoft.com/office/drawing/2014/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796593FC-F528-5E42-934A-1FF94446BACF}"/>
              </a:ext>
            </a:extLst>
          </p:cNvPr>
          <p:cNvPicPr>
            <a:picLocks noChangeAspect="1"/>
          </p:cNvPicPr>
          <p:nvPr/>
        </p:nvPicPr>
        <p:blipFill>
          <a:blip r:embed="rId4">
            <a:alphaModFix amt="8000"/>
            <a:extLst>
              <a:ext uri="{28A0092B-C50C-407E-A947-70E740481C1C}">
                <a14:useLocalDpi xmlns:a14="http://schemas.microsoft.com/office/drawing/2010/main" val="0"/>
              </a:ext>
            </a:extLst>
          </a:blip>
          <a:srcRect t="1225" r="23333" b="22525"/>
          <a:stretch>
            <a:fillRect/>
          </a:stretch>
        </p:blipFill>
        <p:spPr>
          <a:xfrm>
            <a:off x="5638800" y="1657350"/>
            <a:ext cx="3505200" cy="3486150"/>
          </a:xfrm>
          <a:prstGeom prst="rect">
            <a:avLst/>
          </a:prstGeom>
        </p:spPr>
      </p:pic>
    </p:spTree>
    <p:custDataLst>
      <p:tags r:id="rId1"/>
    </p:custDataLst>
    <p:extLst>
      <p:ext uri="{BB962C8B-B14F-4D97-AF65-F5344CB8AC3E}">
        <p14:creationId xmlns:p14="http://schemas.microsoft.com/office/powerpoint/2010/main" val="4145873144"/>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4">
            <a:extLst>
              <a:ext uri="{FF2B5EF4-FFF2-40B4-BE49-F238E27FC236}">
                <a16:creationId xmlns="" xmlns:a16="http://schemas.microsoft.com/office/drawing/2014/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4CD61B06-0A86-8D41-A79B-5B82B28B2EC0}"/>
              </a:ext>
            </a:extLst>
          </p:cNvPr>
          <p:cNvSpPr txBox="1"/>
          <p:nvPr/>
        </p:nvSpPr>
        <p:spPr>
          <a:xfrm>
            <a:off x="381000" y="971550"/>
            <a:ext cx="6055787" cy="457200"/>
          </a:xfrm>
          <a:prstGeom prst="rect">
            <a:avLst/>
          </a:prstGeom>
        </p:spPr>
        <p:txBody>
          <a:bodyPr/>
          <a:lstStyle>
            <a:lvl1pPr algn="l" defTabSz="605150" rtl="0" eaLnBrk="1" latinLnBrk="0" hangingPunct="1">
              <a:spcBef>
                <a:spcPct val="0"/>
              </a:spcBef>
              <a:buNone/>
              <a:defRPr sz="2647" b="1" kern="1200">
                <a:solidFill>
                  <a:schemeClr val="accent1"/>
                </a:solidFill>
                <a:latin typeface="+mj-lt"/>
                <a:ea typeface="+mj-ea"/>
                <a:cs typeface="+mj-cs"/>
              </a:defRPr>
            </a:lvl1pPr>
          </a:lstStyle>
          <a:p>
            <a:r>
              <a:rPr lang="vi-VN" sz="2600" b="1" i="0" strike="noStrike" cap="none" spc="0" baseline="0">
                <a:solidFill>
                  <a:srgbClr val="1F366A"/>
                </a:solidFill>
                <a:effectLst/>
                <a:latin typeface="Arial"/>
                <a:ea typeface="Arial"/>
                <a:cs typeface="Arial"/>
              </a:rPr>
              <a:t>Duy trì Sổ sách &amp; Hồ sơ Tốt</a:t>
            </a:r>
          </a:p>
        </p:txBody>
      </p:sp>
      <p:sp>
        <p:nvSpPr>
          <p:cNvPr id="8" name="TextBox 7">
            <a:extLst>
              <a:ext uri="{FF2B5EF4-FFF2-40B4-BE49-F238E27FC236}">
                <a16:creationId xmlns="" xmlns:a16="http://schemas.microsoft.com/office/drawing/2014/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1C8C89E8-59C8-5749-9887-E81E03073D15}"/>
              </a:ext>
            </a:extLst>
          </p:cNvPr>
          <p:cNvSpPr txBox="1"/>
          <p:nvPr/>
        </p:nvSpPr>
        <p:spPr>
          <a:xfrm>
            <a:off x="381001" y="1581150"/>
            <a:ext cx="7772400" cy="365760"/>
          </a:xfrm>
          <a:prstGeom prst="rect">
            <a:avLst/>
          </a:prstGeom>
          <a:noFill/>
        </p:spPr>
        <p:txBody>
          <a:bodyPr wrap="square" numCol="1" rtlCol="0">
            <a:spAutoFit/>
          </a:bodyPr>
          <a:lstStyle/>
          <a:p>
            <a:pPr>
              <a:spcAft>
                <a:spcPts val="1000"/>
              </a:spcAft>
            </a:pPr>
            <a:r>
              <a:rPr lang="vi-VN" sz="1800" b="0" i="0" strike="noStrike" cap="none" spc="0" baseline="0">
                <a:solidFill>
                  <a:srgbClr val="181818"/>
                </a:solidFill>
                <a:effectLst/>
                <a:latin typeface="Arial"/>
                <a:ea typeface="Arial"/>
                <a:cs typeface="Arial"/>
              </a:rPr>
              <a:t>Các công ty phải duy trì hồ sơ tài chính chính xác.</a:t>
            </a:r>
          </a:p>
        </p:txBody>
      </p:sp>
      <p:sp>
        <p:nvSpPr>
          <p:cNvPr id="9" name="TextBox 8">
            <a:extLst>
              <a:ext uri="{FF2B5EF4-FFF2-40B4-BE49-F238E27FC236}">
                <a16:creationId xmlns="" xmlns:a16="http://schemas.microsoft.com/office/drawing/2014/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A2C44AA8-93B2-5D44-9491-F0CE9E2D6310}"/>
              </a:ext>
            </a:extLst>
          </p:cNvPr>
          <p:cNvSpPr txBox="1"/>
          <p:nvPr/>
        </p:nvSpPr>
        <p:spPr>
          <a:xfrm>
            <a:off x="381000" y="285750"/>
            <a:ext cx="6324600" cy="274320"/>
          </a:xfrm>
          <a:prstGeom prst="rect">
            <a:avLst/>
          </a:prstGeom>
          <a:noFill/>
        </p:spPr>
        <p:txBody>
          <a:bodyPr wrap="square" rtlCol="0">
            <a:spAutoFit/>
          </a:bodyPr>
          <a:lstStyle/>
          <a:p>
            <a:r>
              <a:rPr lang="vi-VN" sz="1200" b="1" i="0" strike="noStrike" cap="none" spc="0" baseline="0">
                <a:solidFill>
                  <a:srgbClr val="707074"/>
                </a:solidFill>
                <a:effectLst/>
                <a:latin typeface="Arial"/>
                <a:ea typeface="Arial"/>
                <a:cs typeface="Arial"/>
              </a:rPr>
              <a:t>CHÈN TÊN CÔNG TY/SỰ KIỆN/TIÊU ĐỀ/LOGO</a:t>
            </a:r>
            <a:endParaRPr lang="en-US" sz="1200">
              <a:solidFill>
                <a:schemeClr val="accent4"/>
              </a:solidFill>
            </a:endParaRPr>
          </a:p>
        </p:txBody>
      </p:sp>
      <p:pic>
        <p:nvPicPr>
          <p:cNvPr id="10" name="Picture 9">
            <a:extLst>
              <a:ext uri="{FF2B5EF4-FFF2-40B4-BE49-F238E27FC236}">
                <a16:creationId xmlns="" xmlns:a16="http://schemas.microsoft.com/office/drawing/2014/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E2BF95B0-4144-A848-B094-35FAF05BC3E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120288" y="203596"/>
            <a:ext cx="544167" cy="544167"/>
          </a:xfrm>
          <a:prstGeom prst="rect">
            <a:avLst/>
          </a:prstGeom>
        </p:spPr>
      </p:pic>
      <p:pic>
        <p:nvPicPr>
          <p:cNvPr id="11" name="Picture 10">
            <a:extLst>
              <a:ext uri="{FF2B5EF4-FFF2-40B4-BE49-F238E27FC236}">
                <a16:creationId xmlns="" xmlns:a16="http://schemas.microsoft.com/office/drawing/2014/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796593FC-F528-5E42-934A-1FF94446BACF}"/>
              </a:ext>
            </a:extLst>
          </p:cNvPr>
          <p:cNvPicPr>
            <a:picLocks noChangeAspect="1"/>
          </p:cNvPicPr>
          <p:nvPr/>
        </p:nvPicPr>
        <p:blipFill>
          <a:blip r:embed="rId4">
            <a:alphaModFix amt="8000"/>
            <a:extLst>
              <a:ext uri="{28A0092B-C50C-407E-A947-70E740481C1C}">
                <a14:useLocalDpi xmlns:a14="http://schemas.microsoft.com/office/drawing/2010/main" val="0"/>
              </a:ext>
            </a:extLst>
          </a:blip>
          <a:srcRect t="272" r="28333" b="18875"/>
          <a:stretch>
            <a:fillRect/>
          </a:stretch>
        </p:blipFill>
        <p:spPr>
          <a:xfrm>
            <a:off x="5867401" y="1446871"/>
            <a:ext cx="3276599" cy="3696629"/>
          </a:xfrm>
          <a:prstGeom prst="rect">
            <a:avLst/>
          </a:prstGeom>
        </p:spPr>
      </p:pic>
      <p:sp>
        <p:nvSpPr>
          <p:cNvPr id="14" name="TextBox 13">
            <a:extLst>
              <a:ext uri="{FF2B5EF4-FFF2-40B4-BE49-F238E27FC236}">
                <a16:creationId xmlns="" xmlns:a16="http://schemas.microsoft.com/office/drawing/2014/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58107185-5C83-1144-B172-67E351BA5005}"/>
              </a:ext>
            </a:extLst>
          </p:cNvPr>
          <p:cNvSpPr txBox="1"/>
          <p:nvPr/>
        </p:nvSpPr>
        <p:spPr>
          <a:xfrm>
            <a:off x="381001" y="2112174"/>
            <a:ext cx="2819399" cy="2362185"/>
          </a:xfrm>
          <a:prstGeom prst="rect">
            <a:avLst/>
          </a:prstGeom>
          <a:noFill/>
        </p:spPr>
        <p:txBody>
          <a:bodyPr wrap="square" numCol="1" rtlCol="0">
            <a:spAutoFit/>
          </a:bodyPr>
          <a:lstStyle/>
          <a:p>
            <a:pPr>
              <a:spcAft>
                <a:spcPts val="500"/>
              </a:spcAft>
            </a:pPr>
            <a:r>
              <a:rPr lang="vi-VN" sz="1500" b="0" i="0" strike="noStrike" cap="none" spc="0" baseline="0" dirty="0">
                <a:solidFill>
                  <a:srgbClr val="006D6F"/>
                </a:solidFill>
                <a:effectLst/>
                <a:latin typeface="Arial"/>
                <a:ea typeface="Arial"/>
                <a:cs typeface="Arial"/>
              </a:rPr>
              <a:t>Bạn </a:t>
            </a:r>
            <a:r>
              <a:rPr lang="vi-VN" sz="1500" b="1" i="0" strike="noStrike" cap="none" spc="0" baseline="0" dirty="0">
                <a:solidFill>
                  <a:srgbClr val="006D6F"/>
                </a:solidFill>
                <a:effectLst/>
                <a:latin typeface="Arial"/>
                <a:ea typeface="Arial"/>
                <a:cs typeface="Arial"/>
              </a:rPr>
              <a:t>phải</a:t>
            </a:r>
            <a:r>
              <a:rPr lang="vi-VN" sz="1500" b="0" i="0" strike="noStrike" cap="none" spc="0" baseline="0" dirty="0">
                <a:solidFill>
                  <a:srgbClr val="006D6F"/>
                </a:solidFill>
                <a:effectLst/>
                <a:latin typeface="Arial"/>
                <a:ea typeface="Arial"/>
                <a:cs typeface="Arial"/>
              </a:rPr>
              <a:t>:</a:t>
            </a:r>
          </a:p>
          <a:p>
            <a:pPr marL="285750" indent="-285750">
              <a:spcAft>
                <a:spcPts val="500"/>
              </a:spcAft>
              <a:buClr>
                <a:schemeClr val="accent2"/>
              </a:buClr>
              <a:buBlip>
                <a:blip r:embed="rId5"/>
              </a:buBlip>
            </a:pPr>
            <a:r>
              <a:rPr lang="vi-VN" sz="1500" b="0" i="0" strike="noStrike" cap="none" spc="0" baseline="0" dirty="0">
                <a:solidFill>
                  <a:srgbClr val="181818"/>
                </a:solidFill>
                <a:effectLst/>
                <a:latin typeface="Arial"/>
                <a:ea typeface="Arial"/>
                <a:cs typeface="Arial"/>
              </a:rPr>
              <a:t>Mô tả chính xác và đầy đủ các giao dịch trong hồ sơ</a:t>
            </a:r>
          </a:p>
          <a:p>
            <a:pPr marL="285750" indent="-285750">
              <a:spcAft>
                <a:spcPts val="500"/>
              </a:spcAft>
              <a:buClr>
                <a:schemeClr val="accent2"/>
              </a:buClr>
              <a:buBlip>
                <a:blip r:embed="rId5"/>
              </a:buBlip>
            </a:pPr>
            <a:r>
              <a:rPr lang="vi-VN" sz="1500" b="0" i="0" strike="noStrike" cap="none" spc="0" baseline="0" dirty="0">
                <a:solidFill>
                  <a:srgbClr val="181818"/>
                </a:solidFill>
                <a:effectLst/>
                <a:latin typeface="Arial"/>
                <a:ea typeface="Arial"/>
                <a:cs typeface="Arial"/>
              </a:rPr>
              <a:t>Đảm bảo duy trì hồ sơ tất cả các chi phí chính xác </a:t>
            </a:r>
            <a:r>
              <a:rPr lang="en-US" sz="1500" b="0" i="0" strike="noStrike" cap="none" spc="0" baseline="0" dirty="0" smtClean="0">
                <a:solidFill>
                  <a:srgbClr val="181818"/>
                </a:solidFill>
                <a:effectLst/>
                <a:latin typeface="Arial"/>
                <a:ea typeface="Arial"/>
                <a:cs typeface="Arial"/>
              </a:rPr>
              <a:t/>
            </a:r>
            <a:br>
              <a:rPr lang="en-US" sz="1500" b="0" i="0" strike="noStrike" cap="none" spc="0" baseline="0" dirty="0" smtClean="0">
                <a:solidFill>
                  <a:srgbClr val="181818"/>
                </a:solidFill>
                <a:effectLst/>
                <a:latin typeface="Arial"/>
                <a:ea typeface="Arial"/>
                <a:cs typeface="Arial"/>
              </a:rPr>
            </a:br>
            <a:r>
              <a:rPr lang="vi-VN" sz="1500" b="0" i="0" strike="noStrike" cap="none" spc="0" baseline="0" dirty="0" smtClean="0">
                <a:solidFill>
                  <a:srgbClr val="181818"/>
                </a:solidFill>
                <a:effectLst/>
                <a:latin typeface="Arial"/>
                <a:ea typeface="Arial"/>
                <a:cs typeface="Arial"/>
              </a:rPr>
              <a:t>và </a:t>
            </a:r>
            <a:r>
              <a:rPr lang="vi-VN" sz="1500" b="0" i="0" strike="noStrike" cap="none" spc="0" baseline="0" dirty="0">
                <a:solidFill>
                  <a:srgbClr val="181818"/>
                </a:solidFill>
                <a:effectLst/>
                <a:latin typeface="Arial"/>
                <a:ea typeface="Arial"/>
                <a:cs typeface="Arial"/>
              </a:rPr>
              <a:t>minh bạch</a:t>
            </a:r>
          </a:p>
          <a:p>
            <a:pPr marL="285750" indent="-285750">
              <a:spcAft>
                <a:spcPts val="500"/>
              </a:spcAft>
              <a:buClr>
                <a:schemeClr val="accent2"/>
              </a:buClr>
              <a:buBlip>
                <a:blip r:embed="rId5"/>
              </a:buBlip>
            </a:pPr>
            <a:r>
              <a:rPr lang="vi-VN" sz="1500" b="0" i="0" strike="noStrike" cap="none" spc="0" baseline="0" dirty="0">
                <a:solidFill>
                  <a:srgbClr val="181818"/>
                </a:solidFill>
                <a:effectLst/>
                <a:latin typeface="Arial"/>
                <a:ea typeface="Arial"/>
                <a:cs typeface="Arial"/>
              </a:rPr>
              <a:t>Liệt kê riêng các sản phẩm và hoạt động quảng bá trong hồ sơ</a:t>
            </a:r>
          </a:p>
        </p:txBody>
      </p:sp>
      <p:sp>
        <p:nvSpPr>
          <p:cNvPr id="16" name="TextBox 15">
            <a:extLst>
              <a:ext uri="{FF2B5EF4-FFF2-40B4-BE49-F238E27FC236}">
                <a16:creationId xmlns="" xmlns:a16="http://schemas.microsoft.com/office/drawing/2014/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8134F3A5-67F2-4646-AEE1-BFE25D41CBC1}"/>
              </a:ext>
            </a:extLst>
          </p:cNvPr>
          <p:cNvSpPr txBox="1"/>
          <p:nvPr/>
        </p:nvSpPr>
        <p:spPr>
          <a:xfrm>
            <a:off x="3758148" y="2112174"/>
            <a:ext cx="4395253" cy="3080330"/>
          </a:xfrm>
          <a:prstGeom prst="rect">
            <a:avLst/>
          </a:prstGeom>
          <a:noFill/>
        </p:spPr>
        <p:txBody>
          <a:bodyPr wrap="square" numCol="1" rtlCol="0">
            <a:spAutoFit/>
          </a:bodyPr>
          <a:lstStyle/>
          <a:p>
            <a:pPr>
              <a:spcAft>
                <a:spcPts val="500"/>
              </a:spcAft>
            </a:pPr>
            <a:r>
              <a:rPr lang="vi-VN" sz="1500" b="0" i="0" strike="noStrike" cap="none" spc="0" baseline="0" dirty="0">
                <a:solidFill>
                  <a:srgbClr val="006D6F"/>
                </a:solidFill>
                <a:effectLst/>
                <a:latin typeface="Arial"/>
                <a:ea typeface="Arial"/>
                <a:cs typeface="Arial"/>
              </a:rPr>
              <a:t>Bạn </a:t>
            </a:r>
            <a:r>
              <a:rPr lang="vi-VN" sz="1500" b="1" i="0" strike="noStrike" cap="none" spc="0" baseline="0" dirty="0">
                <a:solidFill>
                  <a:srgbClr val="006D6F"/>
                </a:solidFill>
                <a:effectLst/>
                <a:latin typeface="Arial"/>
                <a:ea typeface="Arial"/>
                <a:cs typeface="Arial"/>
              </a:rPr>
              <a:t>không được</a:t>
            </a:r>
            <a:r>
              <a:rPr lang="vi-VN" sz="1500" b="0" i="0" strike="noStrike" cap="none" spc="0" baseline="0" dirty="0">
                <a:solidFill>
                  <a:srgbClr val="006D6F"/>
                </a:solidFill>
                <a:effectLst/>
                <a:latin typeface="Arial"/>
                <a:ea typeface="Arial"/>
                <a:cs typeface="Arial"/>
              </a:rPr>
              <a:t>:</a:t>
            </a:r>
          </a:p>
          <a:p>
            <a:pPr marL="285750" indent="-285750">
              <a:spcAft>
                <a:spcPts val="500"/>
              </a:spcAft>
              <a:buClr>
                <a:schemeClr val="accent2"/>
              </a:buClr>
              <a:buBlip>
                <a:blip r:embed="rId6"/>
              </a:buBlip>
            </a:pPr>
            <a:r>
              <a:rPr lang="vi-VN" sz="1500" b="0" i="0" strike="noStrike" cap="none" spc="0" baseline="0" dirty="0">
                <a:solidFill>
                  <a:srgbClr val="181818"/>
                </a:solidFill>
                <a:effectLst/>
                <a:latin typeface="Arial"/>
                <a:ea typeface="Arial"/>
                <a:cs typeface="Arial"/>
              </a:rPr>
              <a:t>Tạo hồ sơ hoặc tài liệu khống</a:t>
            </a:r>
          </a:p>
          <a:p>
            <a:pPr marL="285750" indent="-285750">
              <a:spcAft>
                <a:spcPts val="500"/>
              </a:spcAft>
              <a:buClr>
                <a:schemeClr val="accent2"/>
              </a:buClr>
              <a:buBlip>
                <a:blip r:embed="rId6"/>
              </a:buBlip>
            </a:pPr>
            <a:r>
              <a:rPr lang="vi-VN" sz="1500" b="0" i="0" strike="noStrike" cap="none" spc="0" baseline="0" dirty="0">
                <a:solidFill>
                  <a:srgbClr val="181818"/>
                </a:solidFill>
                <a:effectLst/>
                <a:latin typeface="Arial"/>
                <a:ea typeface="Arial"/>
                <a:cs typeface="Arial"/>
              </a:rPr>
              <a:t>Tạo tài khoản khống</a:t>
            </a:r>
          </a:p>
          <a:p>
            <a:pPr marL="285750" indent="-285750">
              <a:spcAft>
                <a:spcPts val="500"/>
              </a:spcAft>
              <a:buClr>
                <a:schemeClr val="accent2"/>
              </a:buClr>
              <a:buBlip>
                <a:blip r:embed="rId6"/>
              </a:buBlip>
            </a:pPr>
            <a:r>
              <a:rPr lang="vi-VN" sz="1500" b="0" i="0" strike="noStrike" cap="none" spc="0" baseline="0" dirty="0">
                <a:solidFill>
                  <a:srgbClr val="181818"/>
                </a:solidFill>
                <a:effectLst/>
                <a:latin typeface="Arial"/>
                <a:ea typeface="Arial"/>
                <a:cs typeface="Arial"/>
              </a:rPr>
              <a:t>Ẩn các khoản thanh toán hoặc quà tặng trong giá thành sản phẩm hoặc các khoản chiết khấu được cung cấp</a:t>
            </a:r>
          </a:p>
          <a:p>
            <a:pPr marL="285750" indent="-285750">
              <a:spcAft>
                <a:spcPts val="500"/>
              </a:spcAft>
              <a:buClr>
                <a:schemeClr val="accent2"/>
              </a:buClr>
              <a:buBlip>
                <a:blip r:embed="rId6"/>
              </a:buBlip>
            </a:pPr>
            <a:r>
              <a:rPr lang="vi-VN" sz="1500" b="0" i="0" strike="noStrike" cap="none" spc="0" baseline="0" dirty="0">
                <a:solidFill>
                  <a:srgbClr val="181818"/>
                </a:solidFill>
                <a:effectLst/>
                <a:latin typeface="Arial"/>
                <a:ea typeface="Arial"/>
                <a:cs typeface="Arial"/>
              </a:rPr>
              <a:t>Cung cấp tài liệu giả hoặc thông tin khống </a:t>
            </a:r>
          </a:p>
          <a:p>
            <a:pPr marL="285750" indent="-285750">
              <a:spcAft>
                <a:spcPts val="500"/>
              </a:spcAft>
              <a:buClr>
                <a:schemeClr val="accent2"/>
              </a:buClr>
              <a:buBlip>
                <a:blip r:embed="rId6"/>
              </a:buBlip>
            </a:pPr>
            <a:r>
              <a:rPr lang="vi-VN" sz="1500" b="0" i="0" strike="noStrike" cap="none" spc="0" baseline="0" dirty="0">
                <a:solidFill>
                  <a:srgbClr val="181818"/>
                </a:solidFill>
                <a:effectLst/>
                <a:latin typeface="Arial"/>
                <a:ea typeface="Arial"/>
                <a:cs typeface="Arial"/>
              </a:rPr>
              <a:t>Cố ý tạo các mô tả mơ hồ nhằm che giấu các khoản thanh toán hoặc chi phí không phù hợp</a:t>
            </a:r>
          </a:p>
          <a:p>
            <a:pPr marL="285750" indent="-285750">
              <a:spcAft>
                <a:spcPts val="500"/>
              </a:spcAft>
              <a:buClr>
                <a:schemeClr val="accent2"/>
              </a:buClr>
              <a:buBlip>
                <a:blip r:embed="rId6"/>
              </a:buBlip>
            </a:pPr>
            <a:r>
              <a:rPr lang="vi-VN" sz="1500" b="0" i="0" strike="noStrike" cap="none" spc="0" baseline="0" dirty="0">
                <a:solidFill>
                  <a:srgbClr val="181818"/>
                </a:solidFill>
                <a:effectLst/>
                <a:latin typeface="Arial"/>
                <a:ea typeface="Arial"/>
                <a:cs typeface="Arial"/>
              </a:rPr>
              <a:t>Mô tả sai các khoản thanh toán</a:t>
            </a:r>
          </a:p>
          <a:p>
            <a:pPr marL="285750" indent="-285750">
              <a:spcAft>
                <a:spcPts val="500"/>
              </a:spcAft>
              <a:buClr>
                <a:schemeClr val="accent2"/>
              </a:buClr>
              <a:buFont typeface="Arial" panose="020B0604020202020204" pitchFamily="34" charset="0"/>
              <a:buChar char="•"/>
            </a:pPr>
            <a:endParaRPr lang="en-US" sz="1500" dirty="0">
              <a:solidFill>
                <a:schemeClr val="bg1">
                  <a:lumMod val="10000"/>
                </a:schemeClr>
              </a:solidFill>
              <a:latin typeface="Arial" panose="020B0604020202020204" pitchFamily="34" charset="0"/>
              <a:cs typeface="Arial" panose="020B0604020202020204" pitchFamily="34" charset="0"/>
            </a:endParaRPr>
          </a:p>
        </p:txBody>
      </p:sp>
      <p:cxnSp>
        <p:nvCxnSpPr>
          <p:cNvPr id="17" name="Straight Connector 16">
            <a:extLst>
              <a:ext uri="{FF2B5EF4-FFF2-40B4-BE49-F238E27FC236}">
                <a16:creationId xmlns="" xmlns:a16="http://schemas.microsoft.com/office/drawing/2014/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2D20137D-D9A9-E94F-8034-2974EAB4EFB5}"/>
              </a:ext>
            </a:extLst>
          </p:cNvPr>
          <p:cNvCxnSpPr/>
          <p:nvPr/>
        </p:nvCxnSpPr>
        <p:spPr>
          <a:xfrm flipH="1">
            <a:off x="3352800" y="2220523"/>
            <a:ext cx="0" cy="2637227"/>
          </a:xfrm>
          <a:prstGeom prst="line">
            <a:avLst/>
          </a:prstGeom>
          <a:ln>
            <a:solidFill>
              <a:schemeClr val="accent4">
                <a:lumMod val="40000"/>
                <a:lumOff val="60000"/>
              </a:schemeClr>
            </a:solidFill>
          </a:ln>
        </p:spPr>
        <p:style>
          <a:lnRef idx="1">
            <a:schemeClr val="accent1"/>
          </a:lnRef>
          <a:fillRef idx="0">
            <a:schemeClr val="accent1"/>
          </a:fillRef>
          <a:effectRef idx="0">
            <a:schemeClr val="accent1"/>
          </a:effectRef>
          <a:fontRef idx="minor">
            <a:schemeClr val="tx1"/>
          </a:fontRef>
        </p:style>
      </p:cxnSp>
    </p:spTree>
    <p:custDataLst>
      <p:tags r:id="rId1"/>
    </p:custDataLst>
    <p:extLst>
      <p:ext uri="{BB962C8B-B14F-4D97-AF65-F5344CB8AC3E}">
        <p14:creationId xmlns:p14="http://schemas.microsoft.com/office/powerpoint/2010/main" val="2632443967"/>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a:extLst>
              <a:ext uri="{FF2B5EF4-FFF2-40B4-BE49-F238E27FC236}">
                <a16:creationId xmlns="" xmlns:a16="http://schemas.microsoft.com/office/drawing/2014/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796593FC-F528-5E42-934A-1FF94446BACF}"/>
              </a:ext>
            </a:extLst>
          </p:cNvPr>
          <p:cNvPicPr>
            <a:picLocks noChangeAspect="1"/>
          </p:cNvPicPr>
          <p:nvPr/>
        </p:nvPicPr>
        <p:blipFill>
          <a:blip r:embed="rId3">
            <a:alphaModFix amt="10000"/>
            <a:extLst>
              <a:ext uri="{28A0092B-C50C-407E-A947-70E740481C1C}">
                <a14:useLocalDpi xmlns:a14="http://schemas.microsoft.com/office/drawing/2010/main" val="0"/>
              </a:ext>
            </a:extLst>
          </a:blip>
          <a:srcRect t="272" r="21667" b="15145"/>
          <a:stretch>
            <a:fillRect/>
          </a:stretch>
        </p:blipFill>
        <p:spPr>
          <a:xfrm>
            <a:off x="5562599" y="1276350"/>
            <a:ext cx="3581401" cy="3867150"/>
          </a:xfrm>
          <a:prstGeom prst="rect">
            <a:avLst/>
          </a:prstGeom>
        </p:spPr>
      </p:pic>
      <p:sp>
        <p:nvSpPr>
          <p:cNvPr id="7" name="Title 4">
            <a:extLst>
              <a:ext uri="{FF2B5EF4-FFF2-40B4-BE49-F238E27FC236}">
                <a16:creationId xmlns="" xmlns:a16="http://schemas.microsoft.com/office/drawing/2014/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4CD61B06-0A86-8D41-A79B-5B82B28B2EC0}"/>
              </a:ext>
            </a:extLst>
          </p:cNvPr>
          <p:cNvSpPr txBox="1"/>
          <p:nvPr/>
        </p:nvSpPr>
        <p:spPr>
          <a:xfrm>
            <a:off x="381000" y="971550"/>
            <a:ext cx="6858000" cy="457200"/>
          </a:xfrm>
          <a:prstGeom prst="rect">
            <a:avLst/>
          </a:prstGeom>
        </p:spPr>
        <p:txBody>
          <a:bodyPr/>
          <a:lstStyle>
            <a:lvl1pPr algn="l" defTabSz="605150" rtl="0" eaLnBrk="1" latinLnBrk="0" hangingPunct="1">
              <a:spcBef>
                <a:spcPct val="0"/>
              </a:spcBef>
              <a:buNone/>
              <a:defRPr sz="2647" b="1" kern="1200">
                <a:solidFill>
                  <a:schemeClr val="accent1"/>
                </a:solidFill>
                <a:latin typeface="+mj-lt"/>
                <a:ea typeface="+mj-ea"/>
                <a:cs typeface="+mj-cs"/>
              </a:defRPr>
            </a:lvl1pPr>
          </a:lstStyle>
          <a:p>
            <a:r>
              <a:rPr lang="vi-VN" sz="2600" b="1" i="0" strike="noStrike" cap="none" spc="0" baseline="0">
                <a:solidFill>
                  <a:srgbClr val="1F366A"/>
                </a:solidFill>
                <a:effectLst/>
                <a:latin typeface="Arial"/>
                <a:ea typeface="Arial"/>
                <a:cs typeface="Arial"/>
              </a:rPr>
              <a:t>Tương tác với Chuyên gia chăm sóc sức khỏe &amp; Viên chức chính phủ</a:t>
            </a:r>
          </a:p>
        </p:txBody>
      </p:sp>
      <p:sp>
        <p:nvSpPr>
          <p:cNvPr id="8" name="TextBox 7">
            <a:extLst>
              <a:ext uri="{FF2B5EF4-FFF2-40B4-BE49-F238E27FC236}">
                <a16:creationId xmlns="" xmlns:a16="http://schemas.microsoft.com/office/drawing/2014/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1C8C89E8-59C8-5749-9887-E81E03073D15}"/>
              </a:ext>
            </a:extLst>
          </p:cNvPr>
          <p:cNvSpPr txBox="1"/>
          <p:nvPr/>
        </p:nvSpPr>
        <p:spPr>
          <a:xfrm>
            <a:off x="381001" y="1879252"/>
            <a:ext cx="6629400" cy="2651760"/>
          </a:xfrm>
          <a:prstGeom prst="rect">
            <a:avLst/>
          </a:prstGeom>
          <a:noFill/>
        </p:spPr>
        <p:txBody>
          <a:bodyPr wrap="square" numCol="1" rtlCol="0">
            <a:spAutoFit/>
          </a:bodyPr>
          <a:lstStyle/>
          <a:p>
            <a:pPr>
              <a:spcAft>
                <a:spcPts val="500"/>
              </a:spcAft>
            </a:pPr>
            <a:r>
              <a:rPr lang="vi-VN" sz="2100" b="0" i="0" strike="noStrike" cap="none" spc="0" baseline="0">
                <a:solidFill>
                  <a:srgbClr val="181818"/>
                </a:solidFill>
                <a:effectLst/>
                <a:latin typeface="Arial"/>
                <a:ea typeface="Arial"/>
                <a:cs typeface="Arial"/>
              </a:rPr>
              <a:t>Bất cứ khi nào tương tác với Chuyên gia chăm sóc sức khỏe (HCP) hoặc Viên chức Chính phủ (GO) liên quan đến các khoản thanh toán, chi trả ăn ở hoặc bất kỳ lợi ích nào khác cho HCP, bạn đều phải đảm bảo rằng các lợi ích đó là hợp pháp theo tất cả luật và quy định hiện hành, có động cơ là nhu cầu kinh doanh chính đáng và được lập thành văn bản và được phép theo thỏa thuận bằng văn bản. </a:t>
            </a:r>
          </a:p>
        </p:txBody>
      </p:sp>
      <p:sp>
        <p:nvSpPr>
          <p:cNvPr id="9" name="TextBox 8">
            <a:extLst>
              <a:ext uri="{FF2B5EF4-FFF2-40B4-BE49-F238E27FC236}">
                <a16:creationId xmlns="" xmlns:a16="http://schemas.microsoft.com/office/drawing/2014/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A2C44AA8-93B2-5D44-9491-F0CE9E2D6310}"/>
              </a:ext>
            </a:extLst>
          </p:cNvPr>
          <p:cNvSpPr txBox="1"/>
          <p:nvPr/>
        </p:nvSpPr>
        <p:spPr>
          <a:xfrm>
            <a:off x="381000" y="285750"/>
            <a:ext cx="6324600" cy="274320"/>
          </a:xfrm>
          <a:prstGeom prst="rect">
            <a:avLst/>
          </a:prstGeom>
          <a:noFill/>
        </p:spPr>
        <p:txBody>
          <a:bodyPr wrap="square" rtlCol="0">
            <a:spAutoFit/>
          </a:bodyPr>
          <a:lstStyle/>
          <a:p>
            <a:r>
              <a:rPr lang="vi-VN" sz="1200" b="1" i="0" strike="noStrike" cap="none" spc="0" baseline="0">
                <a:solidFill>
                  <a:srgbClr val="707074"/>
                </a:solidFill>
                <a:effectLst/>
                <a:latin typeface="Arial"/>
                <a:ea typeface="Arial"/>
                <a:cs typeface="Arial"/>
              </a:rPr>
              <a:t>CHÈN TÊN CÔNG TY/SỰ KIỆN/TIÊU ĐỀ/LOGO</a:t>
            </a:r>
            <a:endParaRPr lang="en-US" sz="1200">
              <a:solidFill>
                <a:schemeClr val="accent4"/>
              </a:solidFill>
            </a:endParaRPr>
          </a:p>
        </p:txBody>
      </p:sp>
      <p:pic>
        <p:nvPicPr>
          <p:cNvPr id="10" name="Picture 9">
            <a:extLst>
              <a:ext uri="{FF2B5EF4-FFF2-40B4-BE49-F238E27FC236}">
                <a16:creationId xmlns="" xmlns:a16="http://schemas.microsoft.com/office/drawing/2014/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E2BF95B0-4144-A848-B094-35FAF05BC3E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120288" y="203596"/>
            <a:ext cx="544167" cy="544167"/>
          </a:xfrm>
          <a:prstGeom prst="rect">
            <a:avLst/>
          </a:prstGeom>
        </p:spPr>
      </p:pic>
    </p:spTree>
    <p:custDataLst>
      <p:tags r:id="rId1"/>
    </p:custDataLst>
    <p:extLst>
      <p:ext uri="{BB962C8B-B14F-4D97-AF65-F5344CB8AC3E}">
        <p14:creationId xmlns:p14="http://schemas.microsoft.com/office/powerpoint/2010/main" val="409269023"/>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a:extLst>
              <a:ext uri="{FF2B5EF4-FFF2-40B4-BE49-F238E27FC236}">
                <a16:creationId xmlns="" xmlns:a16="http://schemas.microsoft.com/office/drawing/2014/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796593FC-F528-5E42-934A-1FF94446BACF}"/>
              </a:ext>
            </a:extLst>
          </p:cNvPr>
          <p:cNvPicPr>
            <a:picLocks noChangeAspect="1"/>
          </p:cNvPicPr>
          <p:nvPr/>
        </p:nvPicPr>
        <p:blipFill>
          <a:blip r:embed="rId3">
            <a:alphaModFix amt="8000"/>
            <a:extLst>
              <a:ext uri="{28A0092B-C50C-407E-A947-70E740481C1C}">
                <a14:useLocalDpi xmlns:a14="http://schemas.microsoft.com/office/drawing/2010/main" val="0"/>
              </a:ext>
            </a:extLst>
          </a:blip>
          <a:srcRect t="272" r="21667" b="15145"/>
          <a:stretch>
            <a:fillRect/>
          </a:stretch>
        </p:blipFill>
        <p:spPr>
          <a:xfrm>
            <a:off x="5562599" y="1276350"/>
            <a:ext cx="3581401" cy="3867150"/>
          </a:xfrm>
          <a:prstGeom prst="rect">
            <a:avLst/>
          </a:prstGeom>
        </p:spPr>
      </p:pic>
      <p:sp>
        <p:nvSpPr>
          <p:cNvPr id="7" name="Title 4">
            <a:extLst>
              <a:ext uri="{FF2B5EF4-FFF2-40B4-BE49-F238E27FC236}">
                <a16:creationId xmlns="" xmlns:a16="http://schemas.microsoft.com/office/drawing/2014/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4CD61B06-0A86-8D41-A79B-5B82B28B2EC0}"/>
              </a:ext>
            </a:extLst>
          </p:cNvPr>
          <p:cNvSpPr txBox="1"/>
          <p:nvPr/>
        </p:nvSpPr>
        <p:spPr>
          <a:xfrm>
            <a:off x="381000" y="971550"/>
            <a:ext cx="6858000" cy="457200"/>
          </a:xfrm>
          <a:prstGeom prst="rect">
            <a:avLst/>
          </a:prstGeom>
        </p:spPr>
        <p:txBody>
          <a:bodyPr/>
          <a:lstStyle>
            <a:lvl1pPr algn="l" defTabSz="605150" rtl="0" eaLnBrk="1" latinLnBrk="0" hangingPunct="1">
              <a:spcBef>
                <a:spcPct val="0"/>
              </a:spcBef>
              <a:buNone/>
              <a:defRPr sz="2647" b="1" kern="1200">
                <a:solidFill>
                  <a:schemeClr val="accent1"/>
                </a:solidFill>
                <a:latin typeface="+mj-lt"/>
                <a:ea typeface="+mj-ea"/>
                <a:cs typeface="+mj-cs"/>
              </a:defRPr>
            </a:lvl1pPr>
          </a:lstStyle>
          <a:p>
            <a:r>
              <a:rPr lang="vi-VN" sz="2600" b="1" i="0" strike="noStrike" cap="none" spc="0" baseline="0" dirty="0">
                <a:solidFill>
                  <a:srgbClr val="1F366A"/>
                </a:solidFill>
                <a:effectLst/>
                <a:latin typeface="Arial"/>
                <a:ea typeface="Arial"/>
                <a:cs typeface="Arial"/>
              </a:rPr>
              <a:t>Tương tác với Chuyên gia chăm sóc sức khỏe &amp; Viên chức chính phủ</a:t>
            </a:r>
          </a:p>
        </p:txBody>
      </p:sp>
      <p:sp>
        <p:nvSpPr>
          <p:cNvPr id="8" name="TextBox 7">
            <a:extLst>
              <a:ext uri="{FF2B5EF4-FFF2-40B4-BE49-F238E27FC236}">
                <a16:creationId xmlns="" xmlns:a16="http://schemas.microsoft.com/office/drawing/2014/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1C8C89E8-59C8-5749-9887-E81E03073D15}"/>
              </a:ext>
            </a:extLst>
          </p:cNvPr>
          <p:cNvSpPr txBox="1"/>
          <p:nvPr/>
        </p:nvSpPr>
        <p:spPr>
          <a:xfrm>
            <a:off x="381001" y="1879252"/>
            <a:ext cx="7848599" cy="3357880"/>
          </a:xfrm>
          <a:prstGeom prst="rect">
            <a:avLst/>
          </a:prstGeom>
          <a:noFill/>
        </p:spPr>
        <p:txBody>
          <a:bodyPr wrap="square" numCol="1" rtlCol="0">
            <a:spAutoFit/>
          </a:bodyPr>
          <a:lstStyle/>
          <a:p>
            <a:pPr>
              <a:lnSpc>
                <a:spcPct val="98000"/>
              </a:lnSpc>
              <a:spcAft>
                <a:spcPts val="500"/>
              </a:spcAft>
            </a:pPr>
            <a:r>
              <a:rPr lang="vi-VN" sz="1500" b="1" i="0" strike="noStrike" cap="none" spc="0" baseline="0" dirty="0">
                <a:solidFill>
                  <a:srgbClr val="181818"/>
                </a:solidFill>
                <a:effectLst/>
                <a:latin typeface="Arial"/>
                <a:ea typeface="Arial"/>
                <a:cs typeface="Arial"/>
              </a:rPr>
              <a:t>Lợi ích không được vượt quá những gì cần thiết để thực hiện tương tác và không được cung cấp làm phần thưởng để đổi lấy công việc kinh doanh hoặc làm điều kiện để bán hàng hoặc giới thiệu trong tương lai.</a:t>
            </a:r>
          </a:p>
          <a:p>
            <a:pPr>
              <a:lnSpc>
                <a:spcPct val="98000"/>
              </a:lnSpc>
              <a:spcAft>
                <a:spcPts val="500"/>
              </a:spcAft>
            </a:pPr>
            <a:r>
              <a:rPr lang="vi-VN" sz="1500" b="0" i="0" strike="noStrike" cap="none" spc="0" baseline="0" dirty="0">
                <a:solidFill>
                  <a:srgbClr val="181818"/>
                </a:solidFill>
                <a:effectLst/>
                <a:latin typeface="Arial"/>
                <a:ea typeface="Arial"/>
                <a:cs typeface="Arial"/>
              </a:rPr>
              <a:t>Khi tương tác với HCP và GO, hãy lưu ý đến các “dấu hiệu đỏ” vốn có thể là bằng chứng về hành vi tham nhũng tiềm ẩn. Ví dụ: HCP và/hoặc GO:</a:t>
            </a:r>
          </a:p>
          <a:p>
            <a:pPr marL="285750" indent="-285750">
              <a:lnSpc>
                <a:spcPct val="98000"/>
              </a:lnSpc>
              <a:spcAft>
                <a:spcPts val="500"/>
              </a:spcAft>
              <a:buClr>
                <a:schemeClr val="accent2"/>
              </a:buClr>
              <a:buFont typeface="Arial" panose="020B0604020202020204" pitchFamily="34" charset="0"/>
              <a:buChar char="•"/>
            </a:pPr>
            <a:r>
              <a:rPr lang="vi-VN" sz="1500" b="0" i="0" strike="noStrike" cap="none" spc="0" baseline="0" dirty="0">
                <a:solidFill>
                  <a:srgbClr val="181818"/>
                </a:solidFill>
                <a:effectLst/>
                <a:latin typeface="Arial"/>
                <a:ea typeface="Arial"/>
                <a:cs typeface="Arial"/>
              </a:rPr>
              <a:t>Đề xuất liên kết các khoản thanh toán với khối lượng mua hàng</a:t>
            </a:r>
          </a:p>
          <a:p>
            <a:pPr marL="285750" indent="-285750">
              <a:lnSpc>
                <a:spcPct val="98000"/>
              </a:lnSpc>
              <a:spcAft>
                <a:spcPts val="500"/>
              </a:spcAft>
              <a:buClr>
                <a:schemeClr val="accent2"/>
              </a:buClr>
              <a:buFont typeface="Arial" panose="020B0604020202020204" pitchFamily="34" charset="0"/>
              <a:buChar char="•"/>
            </a:pPr>
            <a:r>
              <a:rPr lang="vi-VN" sz="1500" b="0" i="0" strike="noStrike" cap="none" spc="0" baseline="0" dirty="0">
                <a:solidFill>
                  <a:srgbClr val="181818"/>
                </a:solidFill>
                <a:effectLst/>
                <a:latin typeface="Arial"/>
                <a:ea typeface="Arial"/>
                <a:cs typeface="Arial"/>
              </a:rPr>
              <a:t>Đề cập đến các mối quan hệ của cá nhân với tổ chức/viên chức chính phủ</a:t>
            </a:r>
          </a:p>
          <a:p>
            <a:pPr marL="285750" indent="-285750">
              <a:lnSpc>
                <a:spcPct val="98000"/>
              </a:lnSpc>
              <a:spcAft>
                <a:spcPts val="500"/>
              </a:spcAft>
              <a:buClr>
                <a:schemeClr val="accent2"/>
              </a:buClr>
              <a:buFont typeface="Arial" panose="020B0604020202020204" pitchFamily="34" charset="0"/>
              <a:buChar char="•"/>
            </a:pPr>
            <a:r>
              <a:rPr lang="vi-VN" sz="1500" b="0" i="0" strike="noStrike" cap="none" spc="0" baseline="0" dirty="0">
                <a:solidFill>
                  <a:srgbClr val="181818"/>
                </a:solidFill>
                <a:effectLst/>
                <a:latin typeface="Arial"/>
                <a:ea typeface="Arial"/>
                <a:cs typeface="Arial"/>
              </a:rPr>
              <a:t>Có danh tiếng đáng nghi vấn</a:t>
            </a:r>
          </a:p>
          <a:p>
            <a:pPr marL="285750" indent="-285750">
              <a:lnSpc>
                <a:spcPct val="98000"/>
              </a:lnSpc>
              <a:spcAft>
                <a:spcPts val="500"/>
              </a:spcAft>
              <a:buClr>
                <a:schemeClr val="accent2"/>
              </a:buClr>
              <a:buFont typeface="Arial" panose="020B0604020202020204" pitchFamily="34" charset="0"/>
              <a:buChar char="•"/>
            </a:pPr>
            <a:r>
              <a:rPr lang="vi-VN" sz="1500" b="0" i="0" strike="noStrike" cap="none" spc="0" baseline="0" dirty="0">
                <a:solidFill>
                  <a:srgbClr val="181818"/>
                </a:solidFill>
                <a:effectLst/>
                <a:latin typeface="Arial"/>
                <a:ea typeface="Arial"/>
                <a:cs typeface="Arial"/>
              </a:rPr>
              <a:t>Đảm bảo bạn sẽ giành được hợp đồng qua đấu thầu hoặc đấu thầu công khai</a:t>
            </a:r>
          </a:p>
          <a:p>
            <a:pPr marL="285750" indent="-285750">
              <a:lnSpc>
                <a:spcPct val="98000"/>
              </a:lnSpc>
              <a:spcAft>
                <a:spcPts val="500"/>
              </a:spcAft>
              <a:buClr>
                <a:schemeClr val="accent2"/>
              </a:buClr>
              <a:buFont typeface="Arial" panose="020B0604020202020204" pitchFamily="34" charset="0"/>
              <a:buChar char="•"/>
            </a:pPr>
            <a:r>
              <a:rPr lang="vi-VN" sz="1500" b="0" i="0" strike="noStrike" cap="none" spc="0" baseline="0" dirty="0">
                <a:solidFill>
                  <a:srgbClr val="181818"/>
                </a:solidFill>
                <a:effectLst/>
                <a:latin typeface="Arial"/>
                <a:ea typeface="Arial"/>
                <a:cs typeface="Arial"/>
              </a:rPr>
              <a:t>Yêu cầu thanh toán bên ngoài quốc gia của họ</a:t>
            </a:r>
          </a:p>
          <a:p>
            <a:pPr marL="285750" indent="-285750">
              <a:lnSpc>
                <a:spcPct val="98000"/>
              </a:lnSpc>
              <a:spcAft>
                <a:spcPts val="500"/>
              </a:spcAft>
              <a:buClr>
                <a:schemeClr val="accent2"/>
              </a:buClr>
              <a:buFont typeface="Arial" panose="020B0604020202020204" pitchFamily="34" charset="0"/>
              <a:buChar char="•"/>
            </a:pPr>
            <a:r>
              <a:rPr lang="vi-VN" sz="1500" b="0" i="0" strike="noStrike" cap="none" spc="0" baseline="0" dirty="0">
                <a:solidFill>
                  <a:srgbClr val="181818"/>
                </a:solidFill>
                <a:effectLst/>
                <a:latin typeface="Arial"/>
                <a:ea typeface="Arial"/>
                <a:cs typeface="Arial"/>
              </a:rPr>
              <a:t>Từ chối cung cấp biên lai thích hợp cho các chi phí</a:t>
            </a:r>
          </a:p>
          <a:p>
            <a:pPr>
              <a:lnSpc>
                <a:spcPct val="98000"/>
              </a:lnSpc>
              <a:spcAft>
                <a:spcPts val="500"/>
              </a:spcAft>
            </a:pPr>
            <a:endParaRPr lang="en-US" sz="1600" dirty="0">
              <a:solidFill>
                <a:schemeClr val="bg1">
                  <a:lumMod val="10000"/>
                </a:schemeClr>
              </a:solidFill>
              <a:latin typeface="Arial" panose="020B0604020202020204" pitchFamily="34" charset="0"/>
              <a:cs typeface="Arial" panose="020B0604020202020204" pitchFamily="34" charset="0"/>
            </a:endParaRPr>
          </a:p>
        </p:txBody>
      </p:sp>
      <p:sp>
        <p:nvSpPr>
          <p:cNvPr id="9" name="TextBox 8">
            <a:extLst>
              <a:ext uri="{FF2B5EF4-FFF2-40B4-BE49-F238E27FC236}">
                <a16:creationId xmlns="" xmlns:a16="http://schemas.microsoft.com/office/drawing/2014/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A2C44AA8-93B2-5D44-9491-F0CE9E2D6310}"/>
              </a:ext>
            </a:extLst>
          </p:cNvPr>
          <p:cNvSpPr txBox="1"/>
          <p:nvPr/>
        </p:nvSpPr>
        <p:spPr>
          <a:xfrm>
            <a:off x="381000" y="285750"/>
            <a:ext cx="6324600" cy="274320"/>
          </a:xfrm>
          <a:prstGeom prst="rect">
            <a:avLst/>
          </a:prstGeom>
          <a:noFill/>
        </p:spPr>
        <p:txBody>
          <a:bodyPr wrap="square" rtlCol="0">
            <a:spAutoFit/>
          </a:bodyPr>
          <a:lstStyle/>
          <a:p>
            <a:r>
              <a:rPr lang="vi-VN" sz="1200" b="1" i="0" strike="noStrike" cap="none" spc="0" baseline="0">
                <a:solidFill>
                  <a:srgbClr val="707074"/>
                </a:solidFill>
                <a:effectLst/>
                <a:latin typeface="Arial"/>
                <a:ea typeface="Arial"/>
                <a:cs typeface="Arial"/>
              </a:rPr>
              <a:t>CHÈN TÊN CÔNG TY/SỰ KIỆN/TIÊU ĐỀ/LOGO</a:t>
            </a:r>
            <a:endParaRPr lang="en-US" sz="1200">
              <a:solidFill>
                <a:schemeClr val="accent4"/>
              </a:solidFill>
            </a:endParaRPr>
          </a:p>
        </p:txBody>
      </p:sp>
      <p:pic>
        <p:nvPicPr>
          <p:cNvPr id="10" name="Picture 9">
            <a:extLst>
              <a:ext uri="{FF2B5EF4-FFF2-40B4-BE49-F238E27FC236}">
                <a16:creationId xmlns="" xmlns:a16="http://schemas.microsoft.com/office/drawing/2014/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E2BF95B0-4144-A848-B094-35FAF05BC3E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120288" y="203596"/>
            <a:ext cx="544167" cy="544167"/>
          </a:xfrm>
          <a:prstGeom prst="rect">
            <a:avLst/>
          </a:prstGeom>
        </p:spPr>
      </p:pic>
    </p:spTree>
    <p:custDataLst>
      <p:tags r:id="rId1"/>
    </p:custDataLst>
    <p:extLst>
      <p:ext uri="{BB962C8B-B14F-4D97-AF65-F5344CB8AC3E}">
        <p14:creationId xmlns:p14="http://schemas.microsoft.com/office/powerpoint/2010/main" val="3562930200"/>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4">
            <a:extLst>
              <a:ext uri="{FF2B5EF4-FFF2-40B4-BE49-F238E27FC236}">
                <a16:creationId xmlns="" xmlns:a16="http://schemas.microsoft.com/office/drawing/2014/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4CD61B06-0A86-8D41-A79B-5B82B28B2EC0}"/>
              </a:ext>
            </a:extLst>
          </p:cNvPr>
          <p:cNvSpPr txBox="1"/>
          <p:nvPr/>
        </p:nvSpPr>
        <p:spPr>
          <a:xfrm>
            <a:off x="381000" y="971550"/>
            <a:ext cx="6858000" cy="457200"/>
          </a:xfrm>
          <a:prstGeom prst="rect">
            <a:avLst/>
          </a:prstGeom>
        </p:spPr>
        <p:txBody>
          <a:bodyPr/>
          <a:lstStyle>
            <a:lvl1pPr algn="l" defTabSz="605150" rtl="0" eaLnBrk="1" latinLnBrk="0" hangingPunct="1">
              <a:spcBef>
                <a:spcPct val="0"/>
              </a:spcBef>
              <a:buNone/>
              <a:defRPr sz="2647" b="1" kern="1200">
                <a:solidFill>
                  <a:schemeClr val="accent1"/>
                </a:solidFill>
                <a:latin typeface="+mj-lt"/>
                <a:ea typeface="+mj-ea"/>
                <a:cs typeface="+mj-cs"/>
              </a:defRPr>
            </a:lvl1pPr>
          </a:lstStyle>
          <a:p>
            <a:r>
              <a:rPr lang="vi-VN" sz="2600" b="1" i="0" strike="noStrike" cap="none" spc="0" baseline="0">
                <a:solidFill>
                  <a:srgbClr val="1F366A"/>
                </a:solidFill>
                <a:effectLst/>
                <a:latin typeface="Arial"/>
                <a:ea typeface="Arial"/>
                <a:cs typeface="Arial"/>
              </a:rPr>
              <a:t>Tương tác với Chuyên gia chăm sóc sức khỏe &amp; Viên chức chính phủ</a:t>
            </a:r>
          </a:p>
        </p:txBody>
      </p:sp>
      <p:sp>
        <p:nvSpPr>
          <p:cNvPr id="8" name="TextBox 7">
            <a:extLst>
              <a:ext uri="{FF2B5EF4-FFF2-40B4-BE49-F238E27FC236}">
                <a16:creationId xmlns="" xmlns:a16="http://schemas.microsoft.com/office/drawing/2014/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1C8C89E8-59C8-5749-9887-E81E03073D15}"/>
              </a:ext>
            </a:extLst>
          </p:cNvPr>
          <p:cNvSpPr txBox="1"/>
          <p:nvPr/>
        </p:nvSpPr>
        <p:spPr>
          <a:xfrm>
            <a:off x="381001" y="1879252"/>
            <a:ext cx="7010399" cy="640080"/>
          </a:xfrm>
          <a:prstGeom prst="rect">
            <a:avLst/>
          </a:prstGeom>
          <a:noFill/>
        </p:spPr>
        <p:txBody>
          <a:bodyPr wrap="square" numCol="1" rtlCol="0">
            <a:spAutoFit/>
          </a:bodyPr>
          <a:lstStyle/>
          <a:p>
            <a:pPr>
              <a:spcAft>
                <a:spcPts val="500"/>
              </a:spcAft>
            </a:pPr>
            <a:r>
              <a:rPr lang="vi-VN" sz="1800" b="0" i="0" strike="noStrike" cap="none" spc="0" baseline="0">
                <a:solidFill>
                  <a:srgbClr val="181818"/>
                </a:solidFill>
                <a:effectLst/>
                <a:latin typeface="Arial"/>
                <a:ea typeface="Arial"/>
                <a:cs typeface="Arial"/>
              </a:rPr>
              <a:t>Tất cả các tương tác của bạn với HCP và GO đều phải dựa trên </a:t>
            </a:r>
            <a:r>
              <a:rPr lang="vi-VN" sz="1800" b="1" i="0" strike="noStrike" cap="none" spc="0" baseline="0">
                <a:solidFill>
                  <a:srgbClr val="181818"/>
                </a:solidFill>
                <a:effectLst/>
                <a:latin typeface="Arial"/>
                <a:ea typeface="Arial"/>
                <a:cs typeface="Arial"/>
              </a:rPr>
              <a:t>năm nguyên tắc chung</a:t>
            </a:r>
            <a:r>
              <a:rPr lang="vi-VN" sz="1800" b="0" i="0" strike="noStrike" cap="none" spc="0" baseline="0">
                <a:solidFill>
                  <a:srgbClr val="181818"/>
                </a:solidFill>
                <a:effectLst/>
                <a:latin typeface="Arial"/>
                <a:ea typeface="Arial"/>
                <a:cs typeface="Arial"/>
              </a:rPr>
              <a:t>:</a:t>
            </a:r>
          </a:p>
        </p:txBody>
      </p:sp>
      <p:sp>
        <p:nvSpPr>
          <p:cNvPr id="9" name="TextBox 8">
            <a:extLst>
              <a:ext uri="{FF2B5EF4-FFF2-40B4-BE49-F238E27FC236}">
                <a16:creationId xmlns="" xmlns:a16="http://schemas.microsoft.com/office/drawing/2014/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A2C44AA8-93B2-5D44-9491-F0CE9E2D6310}"/>
              </a:ext>
            </a:extLst>
          </p:cNvPr>
          <p:cNvSpPr txBox="1"/>
          <p:nvPr/>
        </p:nvSpPr>
        <p:spPr>
          <a:xfrm>
            <a:off x="381000" y="285750"/>
            <a:ext cx="6324600" cy="274320"/>
          </a:xfrm>
          <a:prstGeom prst="rect">
            <a:avLst/>
          </a:prstGeom>
          <a:noFill/>
        </p:spPr>
        <p:txBody>
          <a:bodyPr wrap="square" rtlCol="0">
            <a:spAutoFit/>
          </a:bodyPr>
          <a:lstStyle/>
          <a:p>
            <a:r>
              <a:rPr lang="vi-VN" sz="1200" b="1" i="0" strike="noStrike" cap="none" spc="0" baseline="0">
                <a:solidFill>
                  <a:srgbClr val="707074"/>
                </a:solidFill>
                <a:effectLst/>
                <a:latin typeface="Arial"/>
                <a:ea typeface="Arial"/>
                <a:cs typeface="Arial"/>
              </a:rPr>
              <a:t>CHÈN TÊN CÔNG TY/SỰ KIỆN/TIÊU ĐỀ/LOGO</a:t>
            </a:r>
            <a:endParaRPr lang="en-US" sz="1200">
              <a:solidFill>
                <a:schemeClr val="accent4"/>
              </a:solidFill>
            </a:endParaRPr>
          </a:p>
        </p:txBody>
      </p:sp>
      <p:pic>
        <p:nvPicPr>
          <p:cNvPr id="10" name="Picture 9">
            <a:extLst>
              <a:ext uri="{FF2B5EF4-FFF2-40B4-BE49-F238E27FC236}">
                <a16:creationId xmlns="" xmlns:a16="http://schemas.microsoft.com/office/drawing/2014/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E2BF95B0-4144-A848-B094-35FAF05BC3E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120288" y="203596"/>
            <a:ext cx="544167" cy="544167"/>
          </a:xfrm>
          <a:prstGeom prst="rect">
            <a:avLst/>
          </a:prstGeom>
        </p:spPr>
      </p:pic>
      <p:sp>
        <p:nvSpPr>
          <p:cNvPr id="2" name="TextBox 1">
            <a:extLst>
              <a:ext uri="{FF2B5EF4-FFF2-40B4-BE49-F238E27FC236}">
                <a16:creationId xmlns="" xmlns:a16="http://schemas.microsoft.com/office/drawing/2014/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1081AE7E-6963-644F-81E0-9F359291A900}"/>
              </a:ext>
            </a:extLst>
          </p:cNvPr>
          <p:cNvSpPr txBox="1"/>
          <p:nvPr/>
        </p:nvSpPr>
        <p:spPr>
          <a:xfrm>
            <a:off x="76200" y="2313622"/>
            <a:ext cx="826748" cy="1477670"/>
          </a:xfrm>
          <a:prstGeom prst="rect">
            <a:avLst/>
          </a:prstGeom>
          <a:noFill/>
        </p:spPr>
        <p:txBody>
          <a:bodyPr wrap="none" rtlCol="0">
            <a:spAutoFit/>
          </a:bodyPr>
          <a:lstStyle/>
          <a:p>
            <a:r>
              <a:rPr lang="vi-VN" sz="9000" b="0" i="0" strike="noStrike" cap="none" spc="0" baseline="0">
                <a:solidFill>
                  <a:srgbClr val="A4EDF5">
                    <a:alpha val="60000"/>
                  </a:srgbClr>
                </a:solidFill>
                <a:effectLst/>
                <a:latin typeface="Arial"/>
                <a:ea typeface="Arial"/>
                <a:cs typeface="Arial"/>
              </a:rPr>
              <a:t>1</a:t>
            </a:r>
            <a:endParaRPr lang="en-US" sz="9000">
              <a:solidFill>
                <a:srgbClr val="A4EDF5">
                  <a:alpha val="60000"/>
                </a:srgbClr>
              </a:solidFill>
            </a:endParaRPr>
          </a:p>
        </p:txBody>
      </p:sp>
      <p:sp>
        <p:nvSpPr>
          <p:cNvPr id="15" name="TextBox 14">
            <a:extLst>
              <a:ext uri="{FF2B5EF4-FFF2-40B4-BE49-F238E27FC236}">
                <a16:creationId xmlns="" xmlns:a16="http://schemas.microsoft.com/office/drawing/2014/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B8F1DF9A-050F-9C4F-89D5-E183C44B39BF}"/>
              </a:ext>
            </a:extLst>
          </p:cNvPr>
          <p:cNvSpPr txBox="1"/>
          <p:nvPr/>
        </p:nvSpPr>
        <p:spPr>
          <a:xfrm>
            <a:off x="1905000" y="2313622"/>
            <a:ext cx="826748" cy="1477670"/>
          </a:xfrm>
          <a:prstGeom prst="rect">
            <a:avLst/>
          </a:prstGeom>
          <a:noFill/>
        </p:spPr>
        <p:txBody>
          <a:bodyPr wrap="none" rtlCol="0">
            <a:spAutoFit/>
          </a:bodyPr>
          <a:lstStyle/>
          <a:p>
            <a:r>
              <a:rPr lang="vi-VN" sz="9000" b="0" i="0" strike="noStrike" cap="none" spc="0" baseline="0">
                <a:solidFill>
                  <a:srgbClr val="A4EDF5">
                    <a:alpha val="60000"/>
                  </a:srgbClr>
                </a:solidFill>
                <a:effectLst/>
                <a:latin typeface="Arial"/>
                <a:ea typeface="Arial"/>
                <a:cs typeface="Arial"/>
              </a:rPr>
              <a:t>2</a:t>
            </a:r>
            <a:endParaRPr lang="en-US" sz="9000">
              <a:solidFill>
                <a:srgbClr val="A4EDF5">
                  <a:alpha val="60000"/>
                </a:srgbClr>
              </a:solidFill>
            </a:endParaRPr>
          </a:p>
        </p:txBody>
      </p:sp>
      <p:sp>
        <p:nvSpPr>
          <p:cNvPr id="17" name="TextBox 16">
            <a:extLst>
              <a:ext uri="{FF2B5EF4-FFF2-40B4-BE49-F238E27FC236}">
                <a16:creationId xmlns="" xmlns:a16="http://schemas.microsoft.com/office/drawing/2014/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F5002201-501B-1F46-90AD-B4446D4A47D8}"/>
              </a:ext>
            </a:extLst>
          </p:cNvPr>
          <p:cNvSpPr txBox="1"/>
          <p:nvPr/>
        </p:nvSpPr>
        <p:spPr>
          <a:xfrm>
            <a:off x="3734237" y="2313622"/>
            <a:ext cx="826748" cy="1477670"/>
          </a:xfrm>
          <a:prstGeom prst="rect">
            <a:avLst/>
          </a:prstGeom>
          <a:noFill/>
        </p:spPr>
        <p:txBody>
          <a:bodyPr wrap="none" rtlCol="0">
            <a:spAutoFit/>
          </a:bodyPr>
          <a:lstStyle/>
          <a:p>
            <a:r>
              <a:rPr lang="vi-VN" sz="9000" b="0" i="0" strike="noStrike" cap="none" spc="0" baseline="0">
                <a:solidFill>
                  <a:srgbClr val="A4EDF5">
                    <a:alpha val="60000"/>
                  </a:srgbClr>
                </a:solidFill>
                <a:effectLst/>
                <a:latin typeface="Arial"/>
                <a:ea typeface="Arial"/>
                <a:cs typeface="Arial"/>
              </a:rPr>
              <a:t>3</a:t>
            </a:r>
            <a:endParaRPr lang="en-US" sz="9000">
              <a:solidFill>
                <a:srgbClr val="A4EDF5">
                  <a:alpha val="60000"/>
                </a:srgbClr>
              </a:solidFill>
            </a:endParaRPr>
          </a:p>
        </p:txBody>
      </p:sp>
      <p:sp>
        <p:nvSpPr>
          <p:cNvPr id="18" name="TextBox 17">
            <a:extLst>
              <a:ext uri="{FF2B5EF4-FFF2-40B4-BE49-F238E27FC236}">
                <a16:creationId xmlns="" xmlns:a16="http://schemas.microsoft.com/office/drawing/2014/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1D0BCDD0-7FB6-4541-91F9-EA891A03DF5B}"/>
              </a:ext>
            </a:extLst>
          </p:cNvPr>
          <p:cNvSpPr txBox="1"/>
          <p:nvPr/>
        </p:nvSpPr>
        <p:spPr>
          <a:xfrm>
            <a:off x="5486400" y="2313622"/>
            <a:ext cx="826748" cy="1477670"/>
          </a:xfrm>
          <a:prstGeom prst="rect">
            <a:avLst/>
          </a:prstGeom>
          <a:noFill/>
        </p:spPr>
        <p:txBody>
          <a:bodyPr wrap="none" rtlCol="0">
            <a:spAutoFit/>
          </a:bodyPr>
          <a:lstStyle/>
          <a:p>
            <a:r>
              <a:rPr lang="vi-VN" sz="9000" b="0" i="0" strike="noStrike" cap="none" spc="0" baseline="0">
                <a:solidFill>
                  <a:srgbClr val="A4EDF5">
                    <a:alpha val="60000"/>
                  </a:srgbClr>
                </a:solidFill>
                <a:effectLst/>
                <a:latin typeface="Arial"/>
                <a:ea typeface="Arial"/>
                <a:cs typeface="Arial"/>
              </a:rPr>
              <a:t>4</a:t>
            </a:r>
            <a:endParaRPr lang="en-US" sz="9000">
              <a:solidFill>
                <a:srgbClr val="A4EDF5">
                  <a:alpha val="60000"/>
                </a:srgbClr>
              </a:solidFill>
            </a:endParaRPr>
          </a:p>
        </p:txBody>
      </p:sp>
      <p:sp>
        <p:nvSpPr>
          <p:cNvPr id="20" name="TextBox 19">
            <a:extLst>
              <a:ext uri="{FF2B5EF4-FFF2-40B4-BE49-F238E27FC236}">
                <a16:creationId xmlns="" xmlns:a16="http://schemas.microsoft.com/office/drawing/2014/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F11B76A1-CC91-9146-9897-3A666F1DB60D}"/>
              </a:ext>
            </a:extLst>
          </p:cNvPr>
          <p:cNvSpPr txBox="1"/>
          <p:nvPr/>
        </p:nvSpPr>
        <p:spPr>
          <a:xfrm>
            <a:off x="7336511" y="2343150"/>
            <a:ext cx="826748" cy="1477670"/>
          </a:xfrm>
          <a:prstGeom prst="rect">
            <a:avLst/>
          </a:prstGeom>
          <a:noFill/>
        </p:spPr>
        <p:txBody>
          <a:bodyPr wrap="none" rtlCol="0">
            <a:spAutoFit/>
          </a:bodyPr>
          <a:lstStyle/>
          <a:p>
            <a:r>
              <a:rPr lang="vi-VN" sz="9000" b="0" i="0" strike="noStrike" cap="none" spc="0" baseline="0">
                <a:solidFill>
                  <a:srgbClr val="A4EDF5">
                    <a:alpha val="60000"/>
                  </a:srgbClr>
                </a:solidFill>
                <a:effectLst/>
                <a:latin typeface="Arial"/>
                <a:ea typeface="Arial"/>
                <a:cs typeface="Arial"/>
              </a:rPr>
              <a:t>5</a:t>
            </a:r>
            <a:endParaRPr lang="en-US" sz="9000">
              <a:solidFill>
                <a:srgbClr val="A4EDF5">
                  <a:alpha val="60000"/>
                </a:srgbClr>
              </a:solidFill>
            </a:endParaRPr>
          </a:p>
        </p:txBody>
      </p:sp>
      <p:sp>
        <p:nvSpPr>
          <p:cNvPr id="13" name="TextBox 12">
            <a:extLst>
              <a:ext uri="{FF2B5EF4-FFF2-40B4-BE49-F238E27FC236}">
                <a16:creationId xmlns="" xmlns:a16="http://schemas.microsoft.com/office/drawing/2014/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A26C4FF0-7FA1-474F-8925-F70F972AAEF4}"/>
              </a:ext>
            </a:extLst>
          </p:cNvPr>
          <p:cNvSpPr txBox="1"/>
          <p:nvPr/>
        </p:nvSpPr>
        <p:spPr>
          <a:xfrm>
            <a:off x="458668" y="2912406"/>
            <a:ext cx="1446332" cy="1920240"/>
          </a:xfrm>
          <a:prstGeom prst="rect">
            <a:avLst/>
          </a:prstGeom>
          <a:noFill/>
        </p:spPr>
        <p:txBody>
          <a:bodyPr wrap="square" numCol="1" rtlCol="0">
            <a:spAutoFit/>
          </a:bodyPr>
          <a:lstStyle/>
          <a:p>
            <a:pPr>
              <a:spcAft>
                <a:spcPts val="500"/>
              </a:spcAft>
            </a:pPr>
            <a:r>
              <a:rPr lang="vi-VN" sz="1200" b="0" i="0" strike="noStrike" cap="none" spc="0" baseline="0" dirty="0">
                <a:solidFill>
                  <a:srgbClr val="181818"/>
                </a:solidFill>
                <a:effectLst/>
                <a:latin typeface="Arial"/>
                <a:ea typeface="Arial"/>
                <a:cs typeface="Arial"/>
              </a:rPr>
              <a:t>Bạn </a:t>
            </a:r>
            <a:r>
              <a:rPr lang="vi-VN" sz="1200" b="0" i="0" u="sng" strike="noStrike" cap="none" spc="0" baseline="0" dirty="0">
                <a:solidFill>
                  <a:srgbClr val="181818"/>
                </a:solidFill>
                <a:effectLst/>
                <a:uFill>
                  <a:solidFill>
                    <a:srgbClr val="71B1A2"/>
                  </a:solidFill>
                </a:uFill>
                <a:latin typeface="Arial"/>
                <a:ea typeface="Arial"/>
                <a:cs typeface="Arial"/>
              </a:rPr>
              <a:t>không được cung cấp bất kỳ thứ gì có giá trị cho HCP/GO để đổi lấy hoặc làm phần thưởng để đổi lấy công việc kinh doanh trong quá khứ, hiện tại hoặc tương lai</a:t>
            </a:r>
            <a:r>
              <a:rPr lang="vi-VN" sz="1200" b="0" i="0" strike="noStrike" cap="none" spc="0" baseline="0" dirty="0">
                <a:solidFill>
                  <a:srgbClr val="181818"/>
                </a:solidFill>
                <a:effectLst/>
                <a:latin typeface="Arial"/>
                <a:ea typeface="Arial"/>
                <a:cs typeface="Arial"/>
              </a:rPr>
              <a:t>.</a:t>
            </a:r>
          </a:p>
        </p:txBody>
      </p:sp>
      <p:sp>
        <p:nvSpPr>
          <p:cNvPr id="14" name="TextBox 13">
            <a:extLst>
              <a:ext uri="{FF2B5EF4-FFF2-40B4-BE49-F238E27FC236}">
                <a16:creationId xmlns="" xmlns:a16="http://schemas.microsoft.com/office/drawing/2014/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9CB20AE4-39C1-9042-8C04-397D87C56392}"/>
              </a:ext>
            </a:extLst>
          </p:cNvPr>
          <p:cNvSpPr txBox="1"/>
          <p:nvPr/>
        </p:nvSpPr>
        <p:spPr>
          <a:xfrm>
            <a:off x="2162899" y="2912406"/>
            <a:ext cx="1541084" cy="1754326"/>
          </a:xfrm>
          <a:prstGeom prst="rect">
            <a:avLst/>
          </a:prstGeom>
          <a:noFill/>
        </p:spPr>
        <p:txBody>
          <a:bodyPr wrap="square" numCol="1" rtlCol="0">
            <a:spAutoFit/>
          </a:bodyPr>
          <a:lstStyle/>
          <a:p>
            <a:pPr>
              <a:spcAft>
                <a:spcPts val="500"/>
              </a:spcAft>
            </a:pPr>
            <a:r>
              <a:rPr lang="vi-VN" sz="1200" b="0" i="0" strike="noStrike" cap="none" spc="0" baseline="0" dirty="0">
                <a:solidFill>
                  <a:srgbClr val="181818"/>
                </a:solidFill>
                <a:effectLst/>
                <a:latin typeface="Arial"/>
                <a:ea typeface="Arial"/>
                <a:cs typeface="Arial"/>
              </a:rPr>
              <a:t>Mọi tương tác với HCP/GO phải được dựa trên </a:t>
            </a:r>
            <a:r>
              <a:rPr lang="vi-VN" sz="1200" b="0" i="0" u="sng" strike="noStrike" cap="none" spc="0" baseline="0" dirty="0">
                <a:solidFill>
                  <a:srgbClr val="181818"/>
                </a:solidFill>
                <a:effectLst/>
                <a:uFill>
                  <a:solidFill>
                    <a:srgbClr val="71B1A2"/>
                  </a:solidFill>
                </a:uFill>
                <a:latin typeface="Arial"/>
                <a:ea typeface="Arial"/>
                <a:cs typeface="Arial"/>
              </a:rPr>
              <a:t>nhu cầu kinh doanh hợp pháp, được xác định rõ ràng</a:t>
            </a:r>
            <a:r>
              <a:rPr lang="vi-VN" sz="1200" b="0" i="0" strike="noStrike" cap="none" spc="0" baseline="0" dirty="0">
                <a:solidFill>
                  <a:srgbClr val="181818"/>
                </a:solidFill>
                <a:effectLst/>
                <a:latin typeface="Arial"/>
                <a:ea typeface="Arial"/>
                <a:cs typeface="Arial"/>
              </a:rPr>
              <a:t> và được phép theo Thỏa thuận bằng văn bản.</a:t>
            </a:r>
          </a:p>
        </p:txBody>
      </p:sp>
      <p:sp>
        <p:nvSpPr>
          <p:cNvPr id="16" name="TextBox 15">
            <a:extLst>
              <a:ext uri="{FF2B5EF4-FFF2-40B4-BE49-F238E27FC236}">
                <a16:creationId xmlns="" xmlns:a16="http://schemas.microsoft.com/office/drawing/2014/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16443826-2D6C-BA48-A711-73FD31D4D6BE}"/>
              </a:ext>
            </a:extLst>
          </p:cNvPr>
          <p:cNvSpPr txBox="1"/>
          <p:nvPr/>
        </p:nvSpPr>
        <p:spPr>
          <a:xfrm>
            <a:off x="4059912" y="2912406"/>
            <a:ext cx="1346975" cy="1384995"/>
          </a:xfrm>
          <a:prstGeom prst="rect">
            <a:avLst/>
          </a:prstGeom>
          <a:noFill/>
        </p:spPr>
        <p:txBody>
          <a:bodyPr wrap="square" numCol="1" rtlCol="0">
            <a:spAutoFit/>
          </a:bodyPr>
          <a:lstStyle/>
          <a:p>
            <a:pPr>
              <a:spcAft>
                <a:spcPts val="500"/>
              </a:spcAft>
            </a:pPr>
            <a:r>
              <a:rPr lang="vi-VN" sz="1200" b="0" i="0" strike="noStrike" cap="none" spc="0" baseline="0" dirty="0">
                <a:solidFill>
                  <a:srgbClr val="181818"/>
                </a:solidFill>
                <a:effectLst/>
                <a:latin typeface="Arial"/>
                <a:ea typeface="Arial"/>
                <a:cs typeface="Arial"/>
              </a:rPr>
              <a:t>Bạn chỉ có thể hợp tác với HCP/GO có </a:t>
            </a:r>
            <a:r>
              <a:rPr lang="vi-VN" sz="1200" b="0" i="0" u="sng" strike="noStrike" cap="none" spc="0" baseline="0" dirty="0">
                <a:solidFill>
                  <a:srgbClr val="181818"/>
                </a:solidFill>
                <a:effectLst/>
                <a:uFill>
                  <a:solidFill>
                    <a:srgbClr val="71B1A2"/>
                  </a:solidFill>
                </a:uFill>
                <a:latin typeface="Arial"/>
                <a:ea typeface="Arial"/>
                <a:cs typeface="Arial"/>
              </a:rPr>
              <a:t>chuyên môn và kinh nghiệm phù hợp với nhu cầu kinh doanh</a:t>
            </a:r>
            <a:r>
              <a:rPr lang="vi-VN" sz="1200" b="0" i="0" strike="noStrike" cap="none" spc="0" baseline="0" dirty="0">
                <a:solidFill>
                  <a:srgbClr val="181818"/>
                </a:solidFill>
                <a:effectLst/>
                <a:latin typeface="Arial"/>
                <a:ea typeface="Arial"/>
                <a:cs typeface="Arial"/>
              </a:rPr>
              <a:t>.</a:t>
            </a:r>
          </a:p>
        </p:txBody>
      </p:sp>
      <p:sp>
        <p:nvSpPr>
          <p:cNvPr id="19" name="TextBox 18">
            <a:extLst>
              <a:ext uri="{FF2B5EF4-FFF2-40B4-BE49-F238E27FC236}">
                <a16:creationId xmlns="" xmlns:a16="http://schemas.microsoft.com/office/drawing/2014/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1D666ED1-6915-6D4A-93BF-D677B0230554}"/>
              </a:ext>
            </a:extLst>
          </p:cNvPr>
          <p:cNvSpPr txBox="1"/>
          <p:nvPr/>
        </p:nvSpPr>
        <p:spPr>
          <a:xfrm>
            <a:off x="5736312" y="2912406"/>
            <a:ext cx="1585514" cy="2003112"/>
          </a:xfrm>
          <a:prstGeom prst="rect">
            <a:avLst/>
          </a:prstGeom>
          <a:noFill/>
        </p:spPr>
        <p:txBody>
          <a:bodyPr wrap="square" numCol="1" rtlCol="0">
            <a:spAutoFit/>
          </a:bodyPr>
          <a:lstStyle/>
          <a:p>
            <a:pPr>
              <a:spcAft>
                <a:spcPts val="500"/>
              </a:spcAft>
            </a:pPr>
            <a:r>
              <a:rPr lang="vi-VN" sz="1200" b="0" i="0" strike="noStrike" cap="none" spc="0" baseline="0" dirty="0">
                <a:solidFill>
                  <a:srgbClr val="181818"/>
                </a:solidFill>
                <a:effectLst/>
                <a:latin typeface="Arial"/>
                <a:ea typeface="Arial"/>
                <a:cs typeface="Arial"/>
              </a:rPr>
              <a:t>Tất cả các tương tác tài chính với HCP/GO phải phù hợp với các thỏa thuận có liên quan và </a:t>
            </a:r>
            <a:r>
              <a:rPr lang="vi-VN" sz="1200" b="0" i="0" u="sng" strike="noStrike" cap="none" spc="0" baseline="0" dirty="0">
                <a:solidFill>
                  <a:srgbClr val="181818"/>
                </a:solidFill>
                <a:effectLst/>
                <a:uFill>
                  <a:solidFill>
                    <a:srgbClr val="71B1A2"/>
                  </a:solidFill>
                </a:uFill>
                <a:latin typeface="Arial"/>
                <a:ea typeface="Arial"/>
                <a:cs typeface="Arial"/>
              </a:rPr>
              <a:t>thù lao cho các tương tác này phải hợp lý theo thị trường địa phương</a:t>
            </a:r>
            <a:r>
              <a:rPr lang="vi-VN" sz="1200" b="0" i="0" strike="noStrike" cap="none" spc="0" baseline="0" dirty="0">
                <a:solidFill>
                  <a:srgbClr val="181818"/>
                </a:solidFill>
                <a:effectLst/>
                <a:latin typeface="Arial"/>
                <a:ea typeface="Arial"/>
                <a:cs typeface="Arial"/>
              </a:rPr>
              <a:t>.</a:t>
            </a:r>
          </a:p>
          <a:p>
            <a:pPr>
              <a:spcAft>
                <a:spcPts val="500"/>
              </a:spcAft>
            </a:pPr>
            <a:endParaRPr lang="en-US" sz="1200" dirty="0">
              <a:solidFill>
                <a:schemeClr val="bg1">
                  <a:lumMod val="10000"/>
                </a:schemeClr>
              </a:solidFill>
              <a:latin typeface="Arial" panose="020B0604020202020204" pitchFamily="34" charset="0"/>
              <a:cs typeface="Arial" panose="020B0604020202020204" pitchFamily="34" charset="0"/>
            </a:endParaRPr>
          </a:p>
        </p:txBody>
      </p:sp>
      <p:sp>
        <p:nvSpPr>
          <p:cNvPr id="21" name="TextBox 20">
            <a:extLst>
              <a:ext uri="{FF2B5EF4-FFF2-40B4-BE49-F238E27FC236}">
                <a16:creationId xmlns="" xmlns:a16="http://schemas.microsoft.com/office/drawing/2014/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92E96236-6708-BC41-9F71-D7528DB84DE4}"/>
              </a:ext>
            </a:extLst>
          </p:cNvPr>
          <p:cNvSpPr txBox="1"/>
          <p:nvPr/>
        </p:nvSpPr>
        <p:spPr>
          <a:xfrm>
            <a:off x="7586423" y="2912407"/>
            <a:ext cx="1372048" cy="1384995"/>
          </a:xfrm>
          <a:prstGeom prst="rect">
            <a:avLst/>
          </a:prstGeom>
          <a:noFill/>
        </p:spPr>
        <p:txBody>
          <a:bodyPr wrap="square" numCol="1" rtlCol="0">
            <a:spAutoFit/>
          </a:bodyPr>
          <a:lstStyle/>
          <a:p>
            <a:pPr>
              <a:spcAft>
                <a:spcPts val="500"/>
              </a:spcAft>
            </a:pPr>
            <a:r>
              <a:rPr lang="vi-VN" sz="1200" b="0" i="0" strike="noStrike" cap="none" spc="0" baseline="0" dirty="0">
                <a:solidFill>
                  <a:srgbClr val="181818"/>
                </a:solidFill>
                <a:effectLst/>
                <a:latin typeface="Arial"/>
                <a:ea typeface="Arial"/>
                <a:cs typeface="Arial"/>
              </a:rPr>
              <a:t>Tất cả các tương tác tài chính </a:t>
            </a:r>
            <a:r>
              <a:rPr lang="vi-VN" sz="1200" b="0" i="0" strike="noStrike" cap="none" spc="0" baseline="0" dirty="0" smtClean="0">
                <a:solidFill>
                  <a:srgbClr val="181818"/>
                </a:solidFill>
                <a:effectLst/>
                <a:latin typeface="Arial"/>
                <a:ea typeface="Arial"/>
                <a:cs typeface="Arial"/>
              </a:rPr>
              <a:t>với </a:t>
            </a:r>
            <a:r>
              <a:rPr lang="vi-VN" sz="1200" b="0" i="0" strike="noStrike" cap="none" spc="0" baseline="0" dirty="0">
                <a:solidFill>
                  <a:srgbClr val="181818"/>
                </a:solidFill>
                <a:effectLst/>
                <a:latin typeface="Arial"/>
                <a:ea typeface="Arial"/>
                <a:cs typeface="Arial"/>
              </a:rPr>
              <a:t>HCP/GO </a:t>
            </a:r>
            <a:r>
              <a:rPr lang="vi-VN" sz="1200" b="0" i="0" strike="noStrike" cap="none" spc="0" baseline="0" dirty="0" smtClean="0">
                <a:solidFill>
                  <a:srgbClr val="181818"/>
                </a:solidFill>
                <a:effectLst/>
                <a:latin typeface="Arial"/>
                <a:ea typeface="Arial"/>
                <a:cs typeface="Arial"/>
              </a:rPr>
              <a:t>phải </a:t>
            </a:r>
            <a:r>
              <a:rPr lang="vi-VN" sz="1200" b="0" i="0" strike="noStrike" cap="none" spc="0" baseline="0" dirty="0">
                <a:solidFill>
                  <a:srgbClr val="181818"/>
                </a:solidFill>
                <a:effectLst/>
                <a:latin typeface="Arial"/>
                <a:ea typeface="Arial"/>
                <a:cs typeface="Arial"/>
              </a:rPr>
              <a:t>được </a:t>
            </a:r>
            <a:r>
              <a:rPr lang="vi-VN" sz="1200" b="0" i="0" u="sng" strike="noStrike" cap="none" spc="0" baseline="0" dirty="0">
                <a:solidFill>
                  <a:srgbClr val="181818"/>
                </a:solidFill>
                <a:effectLst/>
                <a:uFill>
                  <a:solidFill>
                    <a:srgbClr val="71B1A2"/>
                  </a:solidFill>
                </a:uFill>
                <a:latin typeface="Arial"/>
                <a:ea typeface="Arial"/>
                <a:cs typeface="Arial"/>
              </a:rPr>
              <a:t>ghi lại chính xác và chi tiết một cách </a:t>
            </a:r>
            <a:r>
              <a:rPr lang="en-US" sz="1200" b="0" i="0" u="sng" strike="noStrike" cap="none" spc="0" baseline="0" dirty="0" smtClean="0">
                <a:solidFill>
                  <a:srgbClr val="181818"/>
                </a:solidFill>
                <a:effectLst/>
                <a:uFill>
                  <a:solidFill>
                    <a:srgbClr val="71B1A2"/>
                  </a:solidFill>
                </a:uFill>
                <a:latin typeface="Arial"/>
                <a:ea typeface="Arial"/>
                <a:cs typeface="Arial"/>
              </a:rPr>
              <a:t/>
            </a:r>
            <a:br>
              <a:rPr lang="en-US" sz="1200" b="0" i="0" u="sng" strike="noStrike" cap="none" spc="0" baseline="0" dirty="0" smtClean="0">
                <a:solidFill>
                  <a:srgbClr val="181818"/>
                </a:solidFill>
                <a:effectLst/>
                <a:uFill>
                  <a:solidFill>
                    <a:srgbClr val="71B1A2"/>
                  </a:solidFill>
                </a:uFill>
                <a:latin typeface="Arial"/>
                <a:ea typeface="Arial"/>
                <a:cs typeface="Arial"/>
              </a:rPr>
            </a:br>
            <a:r>
              <a:rPr lang="vi-VN" sz="1200" b="0" i="0" u="sng" strike="noStrike" cap="none" spc="0" baseline="0" dirty="0" smtClean="0">
                <a:solidFill>
                  <a:srgbClr val="181818"/>
                </a:solidFill>
                <a:effectLst/>
                <a:uFill>
                  <a:solidFill>
                    <a:srgbClr val="71B1A2"/>
                  </a:solidFill>
                </a:uFill>
                <a:latin typeface="Arial"/>
                <a:ea typeface="Arial"/>
                <a:cs typeface="Arial"/>
              </a:rPr>
              <a:t>hợp </a:t>
            </a:r>
            <a:r>
              <a:rPr lang="vi-VN" sz="1200" b="0" i="0" u="sng" strike="noStrike" cap="none" spc="0" baseline="0" dirty="0">
                <a:solidFill>
                  <a:srgbClr val="181818"/>
                </a:solidFill>
                <a:effectLst/>
                <a:uFill>
                  <a:solidFill>
                    <a:srgbClr val="71B1A2"/>
                  </a:solidFill>
                </a:uFill>
                <a:latin typeface="Arial"/>
                <a:ea typeface="Arial"/>
                <a:cs typeface="Arial"/>
              </a:rPr>
              <a:t>lý</a:t>
            </a:r>
            <a:r>
              <a:rPr lang="vi-VN" sz="1200" b="0" i="0" strike="noStrike" cap="none" spc="0" baseline="0" dirty="0">
                <a:solidFill>
                  <a:srgbClr val="181818"/>
                </a:solidFill>
                <a:effectLst/>
                <a:latin typeface="Arial"/>
                <a:ea typeface="Arial"/>
                <a:cs typeface="Arial"/>
              </a:rPr>
              <a:t>.</a:t>
            </a:r>
          </a:p>
        </p:txBody>
      </p:sp>
    </p:spTree>
    <p:custDataLst>
      <p:tags r:id="rId1"/>
    </p:custDataLst>
    <p:extLst>
      <p:ext uri="{BB962C8B-B14F-4D97-AF65-F5344CB8AC3E}">
        <p14:creationId xmlns:p14="http://schemas.microsoft.com/office/powerpoint/2010/main" val="3669558627"/>
      </p:ext>
    </p:extLst>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4">
            <a:extLst>
              <a:ext uri="{FF2B5EF4-FFF2-40B4-BE49-F238E27FC236}">
                <a16:creationId xmlns="" xmlns:a16="http://schemas.microsoft.com/office/drawing/2014/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4CD61B06-0A86-8D41-A79B-5B82B28B2EC0}"/>
              </a:ext>
            </a:extLst>
          </p:cNvPr>
          <p:cNvSpPr txBox="1"/>
          <p:nvPr/>
        </p:nvSpPr>
        <p:spPr>
          <a:xfrm>
            <a:off x="381000" y="971550"/>
            <a:ext cx="6055787" cy="457200"/>
          </a:xfrm>
          <a:prstGeom prst="rect">
            <a:avLst/>
          </a:prstGeom>
        </p:spPr>
        <p:txBody>
          <a:bodyPr/>
          <a:lstStyle>
            <a:lvl1pPr algn="l" defTabSz="605150" rtl="0" eaLnBrk="1" latinLnBrk="0" hangingPunct="1">
              <a:spcBef>
                <a:spcPct val="0"/>
              </a:spcBef>
              <a:buNone/>
              <a:defRPr sz="2647" b="1" kern="1200">
                <a:solidFill>
                  <a:schemeClr val="accent1"/>
                </a:solidFill>
                <a:latin typeface="+mj-lt"/>
                <a:ea typeface="+mj-ea"/>
                <a:cs typeface="+mj-cs"/>
              </a:defRPr>
            </a:lvl1pPr>
          </a:lstStyle>
          <a:p>
            <a:r>
              <a:rPr lang="vi-VN" sz="2600" b="1" i="0" strike="noStrike" cap="none" spc="0" baseline="0">
                <a:solidFill>
                  <a:srgbClr val="1F366A"/>
                </a:solidFill>
                <a:effectLst/>
                <a:latin typeface="Arial"/>
                <a:ea typeface="Arial"/>
                <a:cs typeface="Arial"/>
              </a:rPr>
              <a:t>Báo cáo Quan ngại</a:t>
            </a:r>
          </a:p>
        </p:txBody>
      </p:sp>
      <p:sp>
        <p:nvSpPr>
          <p:cNvPr id="8" name="TextBox 7">
            <a:extLst>
              <a:ext uri="{FF2B5EF4-FFF2-40B4-BE49-F238E27FC236}">
                <a16:creationId xmlns="" xmlns:a16="http://schemas.microsoft.com/office/drawing/2014/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1C8C89E8-59C8-5749-9887-E81E03073D15}"/>
              </a:ext>
            </a:extLst>
          </p:cNvPr>
          <p:cNvSpPr txBox="1"/>
          <p:nvPr/>
        </p:nvSpPr>
        <p:spPr>
          <a:xfrm>
            <a:off x="381001" y="1581150"/>
            <a:ext cx="7010399" cy="3385542"/>
          </a:xfrm>
          <a:prstGeom prst="rect">
            <a:avLst/>
          </a:prstGeom>
          <a:noFill/>
        </p:spPr>
        <p:txBody>
          <a:bodyPr wrap="square" numCol="1" rtlCol="0">
            <a:spAutoFit/>
          </a:bodyPr>
          <a:lstStyle/>
          <a:p>
            <a:pPr>
              <a:lnSpc>
                <a:spcPct val="97000"/>
              </a:lnSpc>
              <a:spcAft>
                <a:spcPts val="1000"/>
              </a:spcAft>
            </a:pPr>
            <a:r>
              <a:rPr lang="vi-VN" sz="2100" b="0" i="0" strike="noStrike" cap="none" spc="0" baseline="0" dirty="0">
                <a:solidFill>
                  <a:srgbClr val="181818"/>
                </a:solidFill>
                <a:effectLst/>
                <a:latin typeface="Arial"/>
                <a:ea typeface="Arial"/>
                <a:cs typeface="Arial"/>
              </a:rPr>
              <a:t>Mọi vi phạm phải được báo cáo ngay lập tức cho </a:t>
            </a:r>
            <a:r>
              <a:rPr lang="vi-VN" sz="2100" b="0" i="0" strike="noStrike" cap="none" spc="0" baseline="0" dirty="0" smtClean="0">
                <a:solidFill>
                  <a:srgbClr val="181818"/>
                </a:solidFill>
                <a:effectLst/>
                <a:latin typeface="Arial"/>
                <a:ea typeface="Arial"/>
                <a:cs typeface="Arial"/>
              </a:rPr>
              <a:t>[</a:t>
            </a:r>
            <a:r>
              <a:rPr lang="vi-VN" sz="2100" dirty="0">
                <a:solidFill>
                  <a:schemeClr val="bg1">
                    <a:lumMod val="10000"/>
                  </a:schemeClr>
                </a:solidFill>
                <a:highlight>
                  <a:srgbClr val="FFFF00"/>
                </a:highlight>
                <a:latin typeface="Arial" panose="020B0604020202020204" pitchFamily="34" charset="0"/>
                <a:cs typeface="Arial" panose="020B0604020202020204" pitchFamily="34" charset="0"/>
              </a:rPr>
              <a:t>điền  người/bộ phận có liên quan</a:t>
            </a:r>
            <a:r>
              <a:rPr lang="vi-VN" sz="2100" b="0" i="0" strike="noStrike" cap="none" spc="0" baseline="0" dirty="0">
                <a:solidFill>
                  <a:srgbClr val="181818"/>
                </a:solidFill>
                <a:effectLst/>
                <a:latin typeface="Arial"/>
                <a:ea typeface="Arial"/>
                <a:cs typeface="Arial"/>
              </a:rPr>
              <a:t>]. </a:t>
            </a:r>
          </a:p>
          <a:p>
            <a:pPr>
              <a:lnSpc>
                <a:spcPct val="97000"/>
              </a:lnSpc>
              <a:spcAft>
                <a:spcPts val="1000"/>
              </a:spcAft>
            </a:pPr>
            <a:r>
              <a:rPr lang="vi-VN" sz="2100" b="0" i="0" strike="noStrike" cap="none" spc="0" baseline="0" dirty="0">
                <a:solidFill>
                  <a:srgbClr val="181818"/>
                </a:solidFill>
                <a:effectLst/>
                <a:latin typeface="Arial"/>
                <a:ea typeface="Arial"/>
                <a:cs typeface="Arial"/>
              </a:rPr>
              <a:t>Các cá nhân có thể lập báo cáo bằng cách [</a:t>
            </a:r>
            <a:r>
              <a:rPr lang="vi-VN" sz="2100" dirty="0">
                <a:solidFill>
                  <a:schemeClr val="bg1">
                    <a:lumMod val="10000"/>
                  </a:schemeClr>
                </a:solidFill>
                <a:highlight>
                  <a:srgbClr val="FFFF00"/>
                </a:highlight>
                <a:latin typeface="Arial" panose="020B0604020202020204" pitchFamily="34" charset="0"/>
                <a:cs typeface="Arial" panose="020B0604020202020204" pitchFamily="34" charset="0"/>
              </a:rPr>
              <a:t>chèn hướng dẫn báo cáo</a:t>
            </a:r>
            <a:r>
              <a:rPr lang="vi-VN" sz="2100" b="0" i="0" strike="noStrike" cap="none" spc="0" baseline="0" dirty="0">
                <a:solidFill>
                  <a:srgbClr val="181818"/>
                </a:solidFill>
                <a:effectLst/>
                <a:latin typeface="Arial"/>
                <a:ea typeface="Arial"/>
                <a:cs typeface="Arial"/>
              </a:rPr>
              <a:t>].</a:t>
            </a:r>
          </a:p>
          <a:p>
            <a:pPr>
              <a:lnSpc>
                <a:spcPct val="97000"/>
              </a:lnSpc>
              <a:spcAft>
                <a:spcPts val="1000"/>
              </a:spcAft>
            </a:pPr>
            <a:r>
              <a:rPr lang="vi-VN" sz="2100" b="0" i="0" strike="noStrike" cap="none" spc="0" baseline="0" dirty="0">
                <a:solidFill>
                  <a:srgbClr val="181818"/>
                </a:solidFill>
                <a:effectLst/>
                <a:latin typeface="Arial"/>
                <a:ea typeface="Arial"/>
                <a:cs typeface="Arial"/>
              </a:rPr>
              <a:t>Chúng tôi đảm bảo </a:t>
            </a:r>
            <a:r>
              <a:rPr lang="vi-VN" sz="2100" b="0" i="0" u="sng" strike="noStrike" cap="none" spc="0" baseline="0" dirty="0">
                <a:solidFill>
                  <a:srgbClr val="181818"/>
                </a:solidFill>
                <a:effectLst/>
                <a:uFill>
                  <a:solidFill>
                    <a:srgbClr val="181818"/>
                  </a:solidFill>
                </a:uFill>
                <a:latin typeface="Arial"/>
                <a:ea typeface="Arial"/>
                <a:cs typeface="Arial"/>
              </a:rPr>
              <a:t>không có hành động trả đũa</a:t>
            </a:r>
            <a:r>
              <a:rPr lang="vi-VN" sz="2100" b="0" i="0" strike="noStrike" cap="none" spc="0" baseline="0" dirty="0">
                <a:solidFill>
                  <a:srgbClr val="181818"/>
                </a:solidFill>
                <a:effectLst/>
                <a:latin typeface="Arial"/>
                <a:ea typeface="Arial"/>
                <a:cs typeface="Arial"/>
              </a:rPr>
              <a:t> với bất </a:t>
            </a:r>
            <a:r>
              <a:rPr lang="en-US" sz="2100" b="0" i="0" strike="noStrike" cap="none" spc="0" baseline="0" dirty="0" smtClean="0">
                <a:solidFill>
                  <a:srgbClr val="181818"/>
                </a:solidFill>
                <a:effectLst/>
                <a:latin typeface="Arial"/>
                <a:ea typeface="Arial"/>
                <a:cs typeface="Arial"/>
              </a:rPr>
              <a:t/>
            </a:r>
            <a:br>
              <a:rPr lang="en-US" sz="2100" b="0" i="0" strike="noStrike" cap="none" spc="0" baseline="0" dirty="0" smtClean="0">
                <a:solidFill>
                  <a:srgbClr val="181818"/>
                </a:solidFill>
                <a:effectLst/>
                <a:latin typeface="Arial"/>
                <a:ea typeface="Arial"/>
                <a:cs typeface="Arial"/>
              </a:rPr>
            </a:br>
            <a:r>
              <a:rPr lang="vi-VN" sz="2100" b="0" i="0" strike="noStrike" cap="none" spc="0" baseline="0" dirty="0" smtClean="0">
                <a:solidFill>
                  <a:srgbClr val="181818"/>
                </a:solidFill>
                <a:effectLst/>
                <a:latin typeface="Arial"/>
                <a:ea typeface="Arial"/>
                <a:cs typeface="Arial"/>
              </a:rPr>
              <a:t>kỳ </a:t>
            </a:r>
            <a:r>
              <a:rPr lang="vi-VN" sz="2100" b="0" i="0" strike="noStrike" cap="none" spc="0" baseline="0" dirty="0">
                <a:solidFill>
                  <a:srgbClr val="181818"/>
                </a:solidFill>
                <a:effectLst/>
                <a:latin typeface="Arial"/>
                <a:ea typeface="Arial"/>
                <a:cs typeface="Arial"/>
              </a:rPr>
              <a:t>ai báo cáo, bằng thiện chí, về các hành vi sai trái thực tế hoặc bị nghi ngờ.</a:t>
            </a:r>
          </a:p>
          <a:p>
            <a:pPr>
              <a:lnSpc>
                <a:spcPct val="97000"/>
              </a:lnSpc>
              <a:spcAft>
                <a:spcPts val="1000"/>
              </a:spcAft>
            </a:pPr>
            <a:r>
              <a:rPr lang="vi-VN" sz="2100" b="0" i="0" strike="noStrike" cap="none" spc="0" baseline="0" dirty="0">
                <a:solidFill>
                  <a:srgbClr val="181818"/>
                </a:solidFill>
                <a:effectLst/>
                <a:latin typeface="Arial"/>
                <a:ea typeface="Arial"/>
                <a:cs typeface="Arial"/>
              </a:rPr>
              <a:t>Chúng tôi nghiêm túc xem xét các cáo buộc được </a:t>
            </a:r>
            <a:r>
              <a:rPr lang="en-US" sz="2100" b="0" i="0" strike="noStrike" cap="none" spc="0" baseline="0" dirty="0" smtClean="0">
                <a:solidFill>
                  <a:srgbClr val="181818"/>
                </a:solidFill>
                <a:effectLst/>
                <a:latin typeface="Arial"/>
                <a:ea typeface="Arial"/>
                <a:cs typeface="Arial"/>
              </a:rPr>
              <a:t/>
            </a:r>
            <a:br>
              <a:rPr lang="en-US" sz="2100" b="0" i="0" strike="noStrike" cap="none" spc="0" baseline="0" dirty="0" smtClean="0">
                <a:solidFill>
                  <a:srgbClr val="181818"/>
                </a:solidFill>
                <a:effectLst/>
                <a:latin typeface="Arial"/>
                <a:ea typeface="Arial"/>
                <a:cs typeface="Arial"/>
              </a:rPr>
            </a:br>
            <a:r>
              <a:rPr lang="vi-VN" sz="2100" b="0" i="0" strike="noStrike" cap="none" spc="0" baseline="0" dirty="0" smtClean="0">
                <a:solidFill>
                  <a:srgbClr val="181818"/>
                </a:solidFill>
                <a:effectLst/>
                <a:latin typeface="Arial"/>
                <a:ea typeface="Arial"/>
                <a:cs typeface="Arial"/>
              </a:rPr>
              <a:t>báo </a:t>
            </a:r>
            <a:r>
              <a:rPr lang="vi-VN" sz="2100" b="0" i="0" strike="noStrike" cap="none" spc="0" baseline="0" dirty="0">
                <a:solidFill>
                  <a:srgbClr val="181818"/>
                </a:solidFill>
                <a:effectLst/>
                <a:latin typeface="Arial"/>
                <a:ea typeface="Arial"/>
                <a:cs typeface="Arial"/>
              </a:rPr>
              <a:t>cáo.</a:t>
            </a:r>
          </a:p>
        </p:txBody>
      </p:sp>
      <p:sp>
        <p:nvSpPr>
          <p:cNvPr id="9" name="TextBox 8">
            <a:extLst>
              <a:ext uri="{FF2B5EF4-FFF2-40B4-BE49-F238E27FC236}">
                <a16:creationId xmlns="" xmlns:a16="http://schemas.microsoft.com/office/drawing/2014/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A2C44AA8-93B2-5D44-9491-F0CE9E2D6310}"/>
              </a:ext>
            </a:extLst>
          </p:cNvPr>
          <p:cNvSpPr txBox="1"/>
          <p:nvPr/>
        </p:nvSpPr>
        <p:spPr>
          <a:xfrm>
            <a:off x="381000" y="285750"/>
            <a:ext cx="6324600" cy="274320"/>
          </a:xfrm>
          <a:prstGeom prst="rect">
            <a:avLst/>
          </a:prstGeom>
          <a:noFill/>
        </p:spPr>
        <p:txBody>
          <a:bodyPr wrap="square" rtlCol="0">
            <a:spAutoFit/>
          </a:bodyPr>
          <a:lstStyle/>
          <a:p>
            <a:r>
              <a:rPr lang="vi-VN" sz="1200" b="1" i="0" strike="noStrike" cap="none" spc="0" baseline="0">
                <a:solidFill>
                  <a:srgbClr val="707074"/>
                </a:solidFill>
                <a:effectLst/>
                <a:latin typeface="Arial"/>
                <a:ea typeface="Arial"/>
                <a:cs typeface="Arial"/>
              </a:rPr>
              <a:t>CHÈN TÊN CÔNG TY/SỰ KIỆN/TIÊU ĐỀ/LOGO</a:t>
            </a:r>
            <a:endParaRPr lang="en-US" sz="1200">
              <a:solidFill>
                <a:schemeClr val="accent4"/>
              </a:solidFill>
            </a:endParaRPr>
          </a:p>
        </p:txBody>
      </p:sp>
      <p:pic>
        <p:nvPicPr>
          <p:cNvPr id="10" name="Picture 9">
            <a:extLst>
              <a:ext uri="{FF2B5EF4-FFF2-40B4-BE49-F238E27FC236}">
                <a16:creationId xmlns="" xmlns:a16="http://schemas.microsoft.com/office/drawing/2014/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E2BF95B0-4144-A848-B094-35FAF05BC3E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077456" y="203596"/>
            <a:ext cx="544167" cy="544167"/>
          </a:xfrm>
          <a:prstGeom prst="rect">
            <a:avLst/>
          </a:prstGeom>
        </p:spPr>
      </p:pic>
      <p:pic>
        <p:nvPicPr>
          <p:cNvPr id="11" name="Picture 10">
            <a:extLst>
              <a:ext uri="{FF2B5EF4-FFF2-40B4-BE49-F238E27FC236}">
                <a16:creationId xmlns="" xmlns:a16="http://schemas.microsoft.com/office/drawing/2014/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796593FC-F528-5E42-934A-1FF94446BACF}"/>
              </a:ext>
            </a:extLst>
          </p:cNvPr>
          <p:cNvPicPr>
            <a:picLocks noChangeAspect="1"/>
          </p:cNvPicPr>
          <p:nvPr/>
        </p:nvPicPr>
        <p:blipFill>
          <a:blip r:embed="rId4">
            <a:alphaModFix amt="10000"/>
            <a:extLst>
              <a:ext uri="{28A0092B-C50C-407E-A947-70E740481C1C}">
                <a14:useLocalDpi xmlns:a14="http://schemas.microsoft.com/office/drawing/2010/main" val="0"/>
              </a:ext>
            </a:extLst>
          </a:blip>
          <a:srcRect l="1667" t="5000" r="33333" b="18750"/>
          <a:stretch>
            <a:fillRect/>
          </a:stretch>
        </p:blipFill>
        <p:spPr>
          <a:xfrm>
            <a:off x="6172200" y="1657350"/>
            <a:ext cx="2971800" cy="3486150"/>
          </a:xfrm>
          <a:prstGeom prst="rect">
            <a:avLst/>
          </a:prstGeom>
        </p:spPr>
      </p:pic>
    </p:spTree>
    <p:custDataLst>
      <p:tags r:id="rId1"/>
    </p:custDataLst>
    <p:extLst>
      <p:ext uri="{BB962C8B-B14F-4D97-AF65-F5344CB8AC3E}">
        <p14:creationId xmlns:p14="http://schemas.microsoft.com/office/powerpoint/2010/main" val="1973373382"/>
      </p:ext>
    </p:extLst>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AS_OS" val="Microsoft Windows NT 10.0"/>
  <p:tag name="AS_RELEASE_DATE" val="2021.10.31"/>
  <p:tag name="AS_TITLE" val="Aspose.Slides for Java"/>
  <p:tag name="AS_VERSION" val="21.10"/>
  <p:tag name="ARTICULATE_PROJECT_OPEN" val="0"/>
  <p:tag name="ARTICULATE_SLIDE_COUNT" val="13"/>
  <p:tag name="ARTICULATE_DESIGN_ID_OFFICE THEME" val="wXzOU9Wp"/>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Office Theme">
  <a:themeElements>
    <a:clrScheme name="Custom 5">
      <a:dk1>
        <a:srgbClr val="7D7D7D"/>
      </a:dk1>
      <a:lt1>
        <a:srgbClr val="F3F3F3"/>
      </a:lt1>
      <a:dk2>
        <a:srgbClr val="7D7D7D"/>
      </a:dk2>
      <a:lt2>
        <a:srgbClr val="F3F3F3"/>
      </a:lt2>
      <a:accent1>
        <a:srgbClr val="1F366A"/>
      </a:accent1>
      <a:accent2>
        <a:srgbClr val="006D6F"/>
      </a:accent2>
      <a:accent3>
        <a:srgbClr val="71B1A2"/>
      </a:accent3>
      <a:accent4>
        <a:srgbClr val="707074"/>
      </a:accent4>
      <a:accent5>
        <a:srgbClr val="E6E6E8"/>
      </a:accent5>
      <a:accent6>
        <a:srgbClr val="D2E3DE"/>
      </a:accent6>
      <a:hlink>
        <a:srgbClr val="006D6E"/>
      </a:hlink>
      <a:folHlink>
        <a:srgbClr val="71B1A1"/>
      </a:folHlink>
    </a:clrScheme>
    <a:fontScheme name="Arial">
      <a:maj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AdvaMed PowerPoint Template - Widescreen 16.9 - Template - WB" id="{ABA75B98-E919-468E-B4D6-2BCC608BD875}" vid="{E06B004C-1CC5-4A03-8025-0FE48077961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Calibri Light" panose="020F0302020204030204"/>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Calibri" panose="020F0502020204030204"/>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0DF79495D95BE44091C8E28A124A2B08" ma:contentTypeVersion="13" ma:contentTypeDescription="Create a new document." ma:contentTypeScope="" ma:versionID="92245dd4470408e7ecadf54b26df66e3">
  <xsd:schema xmlns:xsd="http://www.w3.org/2001/XMLSchema" xmlns:xs="http://www.w3.org/2001/XMLSchema" xmlns:p="http://schemas.microsoft.com/office/2006/metadata/properties" xmlns:ns2="f421dfa5-c9ed-4430-a1d6-a910a98df361" xmlns:ns3="09154ae6-5136-43c5-a3bd-19530b09e54b" targetNamespace="http://schemas.microsoft.com/office/2006/metadata/properties" ma:root="true" ma:fieldsID="e8b6b8ca14ac94ac31dccc84d89ecc3a" ns2:_="" ns3:_="">
    <xsd:import namespace="f421dfa5-c9ed-4430-a1d6-a910a98df361"/>
    <xsd:import namespace="09154ae6-5136-43c5-a3bd-19530b09e54b"/>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DateTaken" minOccurs="0"/>
                <xsd:element ref="ns2:MediaServiceLocation" minOccurs="0"/>
                <xsd:element ref="ns3:SharedWithUsers" minOccurs="0"/>
                <xsd:element ref="ns3:SharedWithDetails" minOccurs="0"/>
                <xsd:element ref="ns2:MediaServiceOCR" minOccurs="0"/>
                <xsd:element ref="ns2:MediaServiceEventHashCode" minOccurs="0"/>
                <xsd:element ref="ns2:MediaServiceGenerationTime" minOccurs="0"/>
                <xsd:element ref="ns2:MediaServiceAutoKeyPoints" minOccurs="0"/>
                <xsd:element ref="ns2:MediaServiceKeyPoints" minOccurs="0"/>
                <xsd:element ref="ns2:Notes0"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421dfa5-c9ed-4430-a1d6-a910a98df361" elementFormDefault="qualified">
    <xsd:import namespace="http://schemas.microsoft.com/office/2006/documentManagement/types"/>
    <xsd:import namespace="http://schemas.microsoft.com/office/infopath/2007/PartnerControls"/>
    <xsd:element name="MediaServiceMetadata" ma:index="8" nillable="true" ma:displayName="MediaServiceMetadata" ma:description="" ma:hidden="true" ma:internalName="MediaServiceMetadata" ma:readOnly="true">
      <xsd:simpleType>
        <xsd:restriction base="dms:Note"/>
      </xsd:simpleType>
    </xsd:element>
    <xsd:element name="MediaServiceFastMetadata" ma:index="9" nillable="true" ma:displayName="MediaServiceFastMetadata" ma:description="" ma:hidden="true" ma:internalName="MediaServiceFastMetadata" ma:readOnly="true">
      <xsd:simpleType>
        <xsd:restriction base="dms:Note"/>
      </xsd:simpleType>
    </xsd:element>
    <xsd:element name="MediaServiceAutoTags" ma:index="10" nillable="true" ma:displayName="MediaServiceAutoTags" ma:description="" ma:internalName="MediaServiceAutoTags" ma:readOnly="true">
      <xsd:simpleType>
        <xsd:restriction base="dms:Text"/>
      </xsd:simpleType>
    </xsd:element>
    <xsd:element name="MediaServiceDateTaken" ma:index="11" nillable="true" ma:displayName="MediaServiceDateTaken" ma:description="" ma:hidden="true" ma:internalName="MediaServiceDateTaken" ma:readOnly="true">
      <xsd:simpleType>
        <xsd:restriction base="dms:Text"/>
      </xsd:simpleType>
    </xsd:element>
    <xsd:element name="MediaServiceLocation" ma:index="12" nillable="true" ma:displayName="MediaServiceLocation" ma:description="" ma:internalName="MediaServiceLocation" ma:readOnly="true">
      <xsd:simpleType>
        <xsd:restriction base="dms:Text"/>
      </xsd:simpleType>
    </xsd:element>
    <xsd:element name="MediaServiceOCR" ma:index="15" nillable="true" ma:displayName="MediaServiceOCR" ma:internalName="MediaServiceOCR" ma:readOnly="true">
      <xsd:simpleType>
        <xsd:restriction base="dms:Note">
          <xsd:maxLength value="255"/>
        </xsd:restriction>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Notes0" ma:index="20" nillable="true" ma:displayName="Notes" ma:format="Dropdown" ma:internalName="Notes0">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09154ae6-5136-43c5-a3bd-19530b09e54b" elementFormDefault="qualified">
    <xsd:import namespace="http://schemas.microsoft.com/office/2006/documentManagement/types"/>
    <xsd:import namespace="http://schemas.microsoft.com/office/infopath/2007/PartnerControls"/>
    <xsd:element name="SharedWithUsers" ma:index="13"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Shared With Details" ma:description=""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Notes0 xmlns="f421dfa5-c9ed-4430-a1d6-a910a98df361" xsi:nil="true"/>
  </documentManagement>
</p:properties>
</file>

<file path=customXml/itemProps1.xml><?xml version="1.0" encoding="utf-8"?>
<ds:datastoreItem xmlns:ds="http://schemas.openxmlformats.org/officeDocument/2006/customXml" ds:itemID="{D7631778-9EA2-4CBE-86AE-68B7646F1E2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f421dfa5-c9ed-4430-a1d6-a910a98df361"/>
    <ds:schemaRef ds:uri="09154ae6-5136-43c5-a3bd-19530b09e54b"/>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F1F4521A-453F-478C-AED4-B69861D3DE33}">
  <ds:schemaRefs>
    <ds:schemaRef ds:uri="http://schemas.microsoft.com/sharepoint/v3/contenttype/forms"/>
  </ds:schemaRefs>
</ds:datastoreItem>
</file>

<file path=customXml/itemProps3.xml><?xml version="1.0" encoding="utf-8"?>
<ds:datastoreItem xmlns:ds="http://schemas.openxmlformats.org/officeDocument/2006/customXml" ds:itemID="{2E3F62EF-0325-4C2B-8349-6A552D264902}">
  <ds:schemaRefs>
    <ds:schemaRef ds:uri="09154ae6-5136-43c5-a3bd-19530b09e54b"/>
    <ds:schemaRef ds:uri="http://schemas.microsoft.com/office/2006/documentManagement/types"/>
    <ds:schemaRef ds:uri="http://purl.org/dc/elements/1.1/"/>
    <ds:schemaRef ds:uri="http://schemas.microsoft.com/office/2006/metadata/properties"/>
    <ds:schemaRef ds:uri="http://schemas.microsoft.com/office/infopath/2007/PartnerControls"/>
    <ds:schemaRef ds:uri="http://schemas.openxmlformats.org/package/2006/metadata/core-properties"/>
    <ds:schemaRef ds:uri="http://purl.org/dc/terms/"/>
    <ds:schemaRef ds:uri="f421dfa5-c9ed-4430-a1d6-a910a98df361"/>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AdvaMed PowerPoint Template - Widescreen 16.9 - Template - WB</Template>
  <TotalTime>0</TotalTime>
  <Words>1486</Words>
  <Application>Microsoft Office PowerPoint</Application>
  <PresentationFormat>On-screen Show (16:9)</PresentationFormat>
  <Paragraphs>84</Paragraphs>
  <Slides>13</Slides>
  <Notes>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13</vt:i4>
      </vt:variant>
    </vt:vector>
  </HeadingPairs>
  <TitlesOfParts>
    <vt:vector size="17" baseType="lpstr">
      <vt:lpstr>Arial</vt:lpstr>
      <vt:lpstr>Calibri</vt:lpstr>
      <vt:lpstr>Lato</vt:lpstr>
      <vt:lpstr>Office Theme</vt:lpstr>
      <vt:lpstr>PowerPoint Presentation</vt:lpstr>
      <vt:lpstr>Kinh doanh chính trực</vt:lpstr>
      <vt:lpstr>Khía cạnh chính của Tuân thủ toàn cầu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Gumpert, Ethan</dc:creator>
  <cp:lastModifiedBy>Dušan Sekulović</cp:lastModifiedBy>
  <cp:revision>111</cp:revision>
  <dcterms:created xsi:type="dcterms:W3CDTF">2019-12-09T14:45:42Z</dcterms:created>
  <dcterms:modified xsi:type="dcterms:W3CDTF">2022-10-31T10:21:21Z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0x0101000DF79495D95BE44091C8E28A124A2B08</vt:lpwstr>
  </property>
  <property fmtid="{D5CDD505-2E9C-101B-9397-08002B2CF9AE}" pid="3" name="ArticulateGUID">
    <vt:lpwstr>7B03B55D-0A9B-418A-AE1E-325A22F26816</vt:lpwstr>
  </property>
  <property fmtid="{D5CDD505-2E9C-101B-9397-08002B2CF9AE}" pid="4" name="ArticulatePath">
    <vt:lpwstr>Key Areas of Global Compliance_vi-VN</vt:lpwstr>
  </property>
</Properties>
</file>